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256" r:id="rId2"/>
    <p:sldId id="517" r:id="rId3"/>
    <p:sldId id="500" r:id="rId4"/>
    <p:sldId id="355" r:id="rId5"/>
    <p:sldId id="359" r:id="rId6"/>
    <p:sldId id="535" r:id="rId7"/>
    <p:sldId id="560" r:id="rId8"/>
    <p:sldId id="561" r:id="rId9"/>
    <p:sldId id="562" r:id="rId10"/>
    <p:sldId id="564" r:id="rId11"/>
    <p:sldId id="565" r:id="rId12"/>
    <p:sldId id="566" r:id="rId13"/>
    <p:sldId id="567" r:id="rId14"/>
    <p:sldId id="569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582" r:id="rId27"/>
    <p:sldId id="584" r:id="rId28"/>
    <p:sldId id="585" r:id="rId29"/>
    <p:sldId id="586" r:id="rId30"/>
    <p:sldId id="588" r:id="rId31"/>
    <p:sldId id="590" r:id="rId32"/>
    <p:sldId id="591" r:id="rId33"/>
    <p:sldId id="592" r:id="rId34"/>
    <p:sldId id="594" r:id="rId3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3399"/>
    <a:srgbClr val="000066"/>
    <a:srgbClr val="000099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6013" autoAdjust="0"/>
    <p:restoredTop sz="94567" autoAdjust="0"/>
  </p:normalViewPr>
  <p:slideViewPr>
    <p:cSldViewPr>
      <p:cViewPr varScale="1">
        <p:scale>
          <a:sx n="108" d="100"/>
          <a:sy n="108" d="100"/>
        </p:scale>
        <p:origin x="-1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/>
            </a:lvl1pPr>
          </a:lstStyle>
          <a:p>
            <a:endParaRPr 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/>
            </a:lvl1pPr>
          </a:lstStyle>
          <a:p>
            <a:endParaRPr lang="it-IT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/>
            </a:lvl1pPr>
          </a:lstStyle>
          <a:p>
            <a:endParaRPr lang="it-IT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/>
            </a:lvl1pPr>
          </a:lstStyle>
          <a:p>
            <a:fld id="{A5C5958A-76F5-D349-998D-8D833401CACE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97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/>
            </a:lvl1pPr>
          </a:lstStyle>
          <a:p>
            <a:endParaRPr 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/>
            </a:lvl1pPr>
          </a:lstStyle>
          <a:p>
            <a:endParaRPr lang="it-IT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/>
            </a:lvl1pPr>
          </a:lstStyle>
          <a:p>
            <a:endParaRPr lang="it-IT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/>
            </a:lvl1pPr>
          </a:lstStyle>
          <a:p>
            <a:fld id="{2785BD27-20AD-0B44-9B7F-4C2813372511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303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F5342-A199-CF41-9B74-709EF56537C6}" type="slidenum">
              <a:rPr lang="it-IT"/>
              <a:pPr/>
              <a:t>1</a:t>
            </a:fld>
            <a:endParaRPr 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F6C8B-B81B-164D-92CA-3157CEDE5005}" type="slidenum">
              <a:rPr lang="it-IT"/>
              <a:pPr/>
              <a:t>4</a:t>
            </a:fld>
            <a:endParaRPr lang="it-IT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309A7-E477-F44A-80FB-39CBED40D99E}" type="slidenum">
              <a:rPr lang="it-IT"/>
              <a:pPr/>
              <a:t>6</a:t>
            </a:fld>
            <a:endParaRPr lang="it-IT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309A7-E477-F44A-80FB-39CBED40D99E}" type="slidenum">
              <a:rPr lang="it-IT"/>
              <a:pPr/>
              <a:t>9</a:t>
            </a:fld>
            <a:endParaRPr lang="it-IT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A5E35-65A9-034E-B0EB-32C0FCA5E113}" type="slidenum">
              <a:rPr lang="it-IT"/>
              <a:pPr/>
              <a:t>34</a:t>
            </a:fld>
            <a:endParaRPr lang="it-IT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4055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 smtClean="0"/>
              <a:t>Fare clic per modificare lo stile del titolo dello schema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33796" name="Rectangle 1028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fld id="{997196B2-D4DF-9E4C-B773-5C1D5068DC27}" type="datetime1">
              <a:rPr lang="it-IT"/>
              <a:pPr/>
              <a:t>24/11/14</a:t>
            </a:fld>
            <a:endParaRPr lang="it-IT"/>
          </a:p>
        </p:txBody>
      </p:sp>
      <p:grpSp>
        <p:nvGrpSpPr>
          <p:cNvPr id="33797" name="Group 1029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33798" name="Rectangle 1030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799" name="Rectangle 1031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</a:pPr>
              <a:endParaRPr kumimoji="1" lang="it-IT" sz="2400" b="0"/>
            </a:p>
          </p:txBody>
        </p:sp>
        <p:sp>
          <p:nvSpPr>
            <p:cNvPr id="33800" name="Rectangle 1032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01" name="Rectangle 1033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</a:pPr>
              <a:endParaRPr kumimoji="1" lang="it-IT" sz="2400" b="0"/>
            </a:p>
          </p:txBody>
        </p:sp>
        <p:sp>
          <p:nvSpPr>
            <p:cNvPr id="33802" name="Freeform 1034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03" name="Freeform 1035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04" name="Freeform 1036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05" name="Freeform 1037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06" name="Freeform 1038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07" name="Freeform 1039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08" name="Freeform 1040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09" name="Freeform 1041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10" name="Rectangle 1042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11" name="Rectangle 1043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</a:pPr>
              <a:endParaRPr kumimoji="1" lang="it-IT" sz="2400" b="0"/>
            </a:p>
          </p:txBody>
        </p:sp>
        <p:sp>
          <p:nvSpPr>
            <p:cNvPr id="33812" name="Rectangle 1044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13" name="Rectangle 1045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</a:pPr>
              <a:endParaRPr kumimoji="1" lang="it-IT" sz="2400" b="0"/>
            </a:p>
          </p:txBody>
        </p:sp>
        <p:sp>
          <p:nvSpPr>
            <p:cNvPr id="33814" name="Freeform 1046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15" name="Freeform 1047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16" name="Freeform 1048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17" name="Freeform 1049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18" name="Freeform 1050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19" name="Freeform 1051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20" name="Freeform 1052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21" name="Freeform 1053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22" name="Freeform 1054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23" name="Freeform 1055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24" name="Rectangle 1056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25" name="Line 1057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26" name="Line 1058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3827" name="Group 1059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3828" name="Rectangle 1060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3829" name="Group 1061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3830" name="Group 1062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33831" name="Group 1063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33832" name="Rectangle 106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833" name="Rectangle 1065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834" name="AutoShape 1066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835" name="AutoShape 1067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33836" name="Rectangle 1068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837" name="Oval 1069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l">
                    <a:spcBef>
                      <a:spcPct val="50000"/>
                    </a:spcBef>
                  </a:pPr>
                  <a:endParaRPr kumimoji="1" lang="it-IT" sz="2400" b="0"/>
                </a:p>
              </p:txBody>
            </p:sp>
            <p:sp>
              <p:nvSpPr>
                <p:cNvPr id="33838" name="Oval 1070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l">
                    <a:spcBef>
                      <a:spcPct val="50000"/>
                    </a:spcBef>
                  </a:pPr>
                  <a:endParaRPr kumimoji="1" lang="it-IT" sz="2400" b="0"/>
                </a:p>
              </p:txBody>
            </p:sp>
            <p:sp>
              <p:nvSpPr>
                <p:cNvPr id="33839" name="Oval 1071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l">
                    <a:spcBef>
                      <a:spcPct val="50000"/>
                    </a:spcBef>
                  </a:pPr>
                  <a:endParaRPr kumimoji="1" lang="it-IT" sz="2400" b="0"/>
                </a:p>
              </p:txBody>
            </p:sp>
          </p:grpSp>
          <p:grpSp>
            <p:nvGrpSpPr>
              <p:cNvPr id="33840" name="Group 1072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3841" name="Arco 1073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200"/>
                        <a:pt x="-1" y="43200"/>
                      </a:cubicBezTo>
                    </a:path>
                    <a:path w="21600" h="43200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200"/>
                        <a:pt x="-1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842" name="Arco 1074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199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-1"/>
                        <a:pt x="21600" y="-1"/>
                      </a:cubicBezTo>
                    </a:path>
                    <a:path w="21600" h="43200" stroke="0" extrusionOk="0">
                      <a:moveTo>
                        <a:pt x="21600" y="43199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-1"/>
                        <a:pt x="21600" y="-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843" name="AutoShape 1075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844" name="Freeform 1076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845" name="Freeform 1077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846" name="Oval 1078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l">
                    <a:spcBef>
                      <a:spcPct val="50000"/>
                    </a:spcBef>
                  </a:pPr>
                  <a:endParaRPr kumimoji="1" lang="it-IT" sz="2400" b="0"/>
                </a:p>
              </p:txBody>
            </p:sp>
          </p:grpSp>
        </p:grpSp>
      </p:grpSp>
      <p:sp>
        <p:nvSpPr>
          <p:cNvPr id="33847" name="Rectangle 107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33848" name="Rectangle 108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6256F6-718C-D046-8CA6-D0868ACAD435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0895B-8780-644D-8D87-D5C75A3C1CD0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B1ADA-E6A0-ED4C-AFBE-D1CF6F5E3E23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33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57A2F9-B4C8-4E4E-8988-715903A68360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3F0B-F9F4-B040-894F-7723F240BB95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87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fld id="{4A3E69C9-53BF-D74D-A779-F29F724972BD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8B49B7-6A48-E74D-844B-16654F4B7ED9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21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fld id="{E1FEB430-347E-DC46-ACD2-3243328B6E36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7B131E-D827-E141-BFA9-39FAF196A734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32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fld id="{E8DEDF0A-8A34-F246-863C-085F7598BBDA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C4E544-3BA2-9E4A-A1B9-E04F812FC6C0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12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fld id="{0C114B5D-10F7-774D-BF82-F821C2D5FA8C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DF5D90-E310-B449-A885-A61CB78F2DF1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45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FF7DF-27EB-1641-AB7E-5C44AC00F688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CE240-2A7F-1842-888A-9ECC046511D6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7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BBBC9-72AE-5144-B2E9-2A09EC38B265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C7CCF-C0EE-8247-96F8-3E4F39375E73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76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BE332-6052-2A41-8B01-A280E1AB576C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B420B-FB5C-1B48-972B-B8E198782770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77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CF6321-3199-CD40-9F70-79E3B694216E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7E5C1-2940-1243-81BD-3C39CA6F598B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96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312DB-41AC-5F42-86A5-5AE289A1E9B4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65FE-958A-464B-AA17-2DCD5979745D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58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3B5EB-6085-1D45-9612-79B936D86553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275A1-9E3B-4F41-8983-A46CB2BE3E33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0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BA7C68-7D10-B74C-98C0-061171D56877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E7D5-4F24-CF41-A97B-C7B42C77C088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48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1AA333-BEFD-4A4D-8AD0-796C584C5993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CD6CC-EE20-C940-8D10-11281A899E9C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10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074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075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2" name="Rectangle 3076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</a:pPr>
              <a:endParaRPr kumimoji="1" lang="it-IT" sz="2400" b="0"/>
            </a:p>
          </p:txBody>
        </p:sp>
        <p:sp>
          <p:nvSpPr>
            <p:cNvPr id="32773" name="Rectangle 3077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4" name="Rectangle 3078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</a:pPr>
              <a:endParaRPr kumimoji="1" lang="it-IT" sz="2400" b="0"/>
            </a:p>
          </p:txBody>
        </p:sp>
        <p:sp>
          <p:nvSpPr>
            <p:cNvPr id="32775" name="Freeform 3079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6" name="Freeform 3080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7" name="Freeform 3081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8" name="Freeform 3082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9" name="Freeform 3083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0" name="Freeform 3084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1" name="Freeform 3085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2" name="Freeform 3086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3" name="Rectangle 3087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4" name="Rectangle 3088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</a:pPr>
              <a:endParaRPr kumimoji="1" lang="it-IT" sz="2400" b="0"/>
            </a:p>
          </p:txBody>
        </p:sp>
        <p:sp>
          <p:nvSpPr>
            <p:cNvPr id="32785" name="Rectangle 3089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6" name="Rectangle 3090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</a:pPr>
              <a:endParaRPr kumimoji="1" lang="it-IT" sz="2400" b="0"/>
            </a:p>
          </p:txBody>
        </p:sp>
        <p:sp>
          <p:nvSpPr>
            <p:cNvPr id="32787" name="Freeform 3091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8" name="Freeform 3092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9" name="Freeform 3093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0" name="Freeform 3094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1" name="Freeform 3095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2" name="Freeform 3096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3" name="Freeform 3097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4" name="Freeform 3098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5" name="Freeform 3099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6" name="Freeform 3100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7" name="Rectangle 3101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8" name="Line 3102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9" name="Line 3103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800" name="Rectangle 3104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2801" name="Rectangle 310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2802" name="Rectangle 310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fld id="{75D97FE5-A130-AF4F-AC59-CBE40CE14F1D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32803" name="Rectangle 310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r>
              <a:rPr lang="it-IT"/>
              <a:t>AIBBA&amp;AgICAV Presentation</a:t>
            </a:r>
          </a:p>
        </p:txBody>
      </p:sp>
      <p:sp>
        <p:nvSpPr>
          <p:cNvPr id="32804" name="Rectangle 310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F016521-5505-D44A-9C0E-E047D11F7B2B}" type="slidenum">
              <a:rPr lang="it-IT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aibba.it/corpo.php?link=file/sc.html" TargetMode="Externa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3B65375A-32DC-ED4F-B43B-724C1C6F910C}" type="datetime1">
              <a:rPr lang="it-IT"/>
              <a:pPr/>
              <a:t>24/11/14</a:t>
            </a:fld>
            <a:endParaRPr lang="it-IT" dirty="0"/>
          </a:p>
        </p:txBody>
      </p:sp>
      <p:sp>
        <p:nvSpPr>
          <p:cNvPr id="7" name="Rectangle 107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AIBBA&amp;AgICAV Presentation</a:t>
            </a:r>
          </a:p>
        </p:txBody>
      </p:sp>
      <p:sp>
        <p:nvSpPr>
          <p:cNvPr id="8" name="Rectangle 108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9211B12-E095-3045-B306-303B4E70746B}" type="slidenum">
              <a:rPr lang="it-IT"/>
              <a:pPr/>
              <a:t>1</a:t>
            </a:fld>
            <a:endParaRPr lang="it-I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1660" y="2816225"/>
            <a:ext cx="7162440" cy="2701007"/>
          </a:xfrm>
          <a:noFill/>
          <a:ln/>
        </p:spPr>
        <p:txBody>
          <a:bodyPr/>
          <a:lstStyle/>
          <a:p>
            <a:pPr algn="ctr"/>
            <a:r>
              <a:rPr lang="it-IT" sz="4000" b="1" dirty="0"/>
              <a:t/>
            </a:r>
            <a:br>
              <a:rPr lang="it-IT" sz="4000" b="1" dirty="0"/>
            </a:br>
            <a:r>
              <a:rPr lang="it-IT" sz="2800" b="1" dirty="0" smtClean="0">
                <a:solidFill>
                  <a:srgbClr val="000099"/>
                </a:solidFill>
              </a:rPr>
              <a:t>L’evoluzione della ricettività extralberghiera B&amp;B/Affittacamere</a:t>
            </a:r>
            <a:r>
              <a:rPr lang="it-IT" sz="2800" b="1" dirty="0">
                <a:solidFill>
                  <a:srgbClr val="000099"/>
                </a:solidFill>
              </a:rPr>
              <a:t>/</a:t>
            </a:r>
            <a:r>
              <a:rPr lang="it-IT" sz="2800" b="1" dirty="0" smtClean="0">
                <a:solidFill>
                  <a:srgbClr val="000099"/>
                </a:solidFill>
              </a:rPr>
              <a:t>Appartamenti Turistici in Italia e Lombardia: l’Expo 2015 come volano di sviluppo?</a:t>
            </a:r>
            <a:endParaRPr lang="it-IT" sz="2800" dirty="0">
              <a:solidFill>
                <a:srgbClr val="000099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555163" y="0"/>
            <a:ext cx="4389437" cy="6856413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6525" tIns="182562" rIns="136525" bIns="182562"/>
          <a:lstStyle/>
          <a:p>
            <a:pPr marL="238125" indent="-238125" algn="l"/>
            <a:endParaRPr kumimoji="1" lang="it-IT">
              <a:solidFill>
                <a:srgbClr val="000000"/>
              </a:solidFill>
              <a:latin typeface="Arial" charset="0"/>
            </a:endParaRPr>
          </a:p>
          <a:p>
            <a:pPr marL="238125" indent="-238125" algn="l"/>
            <a:r>
              <a:rPr kumimoji="1" lang="it-IT">
                <a:solidFill>
                  <a:srgbClr val="000000"/>
                </a:solidFill>
                <a:latin typeface="Arial" charset="0"/>
              </a:rPr>
              <a:t>Questa presentazione può essere utilizzata come traccia per una discussione con gli spettatori, durante la quale potranno essere assegnate delle attività. Per memorizzare le attività durante la presentazione:</a:t>
            </a:r>
          </a:p>
          <a:p>
            <a:pPr marL="238125" indent="-238125" algn="l"/>
            <a:endParaRPr kumimoji="1" lang="it-IT">
              <a:solidFill>
                <a:srgbClr val="000000"/>
              </a:solidFill>
              <a:latin typeface="Arial" charset="0"/>
            </a:endParaRPr>
          </a:p>
          <a:p>
            <a:pPr marL="238125" indent="-238125" algn="l">
              <a:buFontTx/>
              <a:buChar char="•"/>
            </a:pPr>
            <a:r>
              <a:rPr kumimoji="1" lang="it-IT">
                <a:solidFill>
                  <a:srgbClr val="000000"/>
                </a:solidFill>
                <a:latin typeface="Arial" charset="0"/>
              </a:rPr>
              <a:t>In visualizzazione Presentazione diapositive fare clic con il pulsante destro del mouse</a:t>
            </a:r>
          </a:p>
          <a:p>
            <a:pPr marL="238125" indent="-238125" algn="l">
              <a:buFontTx/>
              <a:buChar char="•"/>
            </a:pPr>
            <a:r>
              <a:rPr kumimoji="1" lang="it-IT">
                <a:solidFill>
                  <a:srgbClr val="000000"/>
                </a:solidFill>
                <a:latin typeface="Arial" charset="0"/>
              </a:rPr>
              <a:t>Scegliere Appunti presentazione</a:t>
            </a:r>
          </a:p>
          <a:p>
            <a:pPr marL="238125" indent="-238125" algn="l">
              <a:buFontTx/>
              <a:buChar char="•"/>
            </a:pPr>
            <a:r>
              <a:rPr kumimoji="1" lang="it-IT">
                <a:solidFill>
                  <a:srgbClr val="000000"/>
                </a:solidFill>
                <a:latin typeface="Arial" charset="0"/>
              </a:rPr>
              <a:t>Scegliere la scheda Attività</a:t>
            </a:r>
          </a:p>
          <a:p>
            <a:pPr marL="238125" indent="-238125" algn="l">
              <a:buFontTx/>
              <a:buChar char="•"/>
            </a:pPr>
            <a:r>
              <a:rPr kumimoji="1" lang="it-IT">
                <a:solidFill>
                  <a:srgbClr val="000000"/>
                </a:solidFill>
                <a:latin typeface="Arial" charset="0"/>
              </a:rPr>
              <a:t>Immettere le attività a mano a mano che vengono assegnate</a:t>
            </a:r>
          </a:p>
          <a:p>
            <a:pPr marL="238125" indent="-238125" algn="l">
              <a:buFontTx/>
              <a:buChar char="•"/>
            </a:pPr>
            <a:r>
              <a:rPr kumimoji="1" lang="it-IT">
                <a:solidFill>
                  <a:srgbClr val="000000"/>
                </a:solidFill>
                <a:latin typeface="Arial" charset="0"/>
              </a:rPr>
              <a:t>Per chiudere la finestra, scegliere OK</a:t>
            </a:r>
          </a:p>
          <a:p>
            <a:pPr marL="238125" indent="-238125" algn="l"/>
            <a:endParaRPr kumimoji="1" lang="it-IT">
              <a:solidFill>
                <a:srgbClr val="000000"/>
              </a:solidFill>
              <a:latin typeface="Arial" charset="0"/>
            </a:endParaRPr>
          </a:p>
          <a:p>
            <a:pPr marL="238125" indent="-238125" algn="l"/>
            <a:r>
              <a:rPr kumimoji="1" lang="it-IT">
                <a:solidFill>
                  <a:srgbClr val="000000"/>
                </a:solidFill>
                <a:latin typeface="Arial" charset="0"/>
              </a:rPr>
              <a:t>Questa procedura consente di inserire automaticamente le attività assegnate in una diapositiva che verrà visualizzata alla fine della presentazione.</a:t>
            </a:r>
          </a:p>
          <a:p>
            <a:pPr marL="238125" indent="-238125" algn="l"/>
            <a:endParaRPr kumimoji="1" lang="it-IT" sz="2400" b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211638" y="5949950"/>
            <a:ext cx="224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i="1">
                <a:solidFill>
                  <a:srgbClr val="000099"/>
                </a:solidFill>
              </a:rPr>
              <a:t>By: Stefano Calandra</a:t>
            </a:r>
          </a:p>
        </p:txBody>
      </p:sp>
      <p:pic>
        <p:nvPicPr>
          <p:cNvPr id="4107" name="Picture 11" descr="logo-agicavaib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2636"/>
            <a:ext cx="2095799" cy="22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exp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3219610" cy="1001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0211" y="152636"/>
            <a:ext cx="7491412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0090"/>
                </a:solidFill>
              </a:rPr>
              <a:t>La tesi di queste </a:t>
            </a:r>
            <a:r>
              <a:rPr lang="it-IT" dirty="0" err="1" smtClean="0">
                <a:solidFill>
                  <a:srgbClr val="000090"/>
                </a:solidFill>
              </a:rPr>
              <a:t>slides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1268760"/>
            <a:ext cx="7632340" cy="1944216"/>
          </a:xfrm>
        </p:spPr>
        <p:txBody>
          <a:bodyPr/>
          <a:lstStyle/>
          <a:p>
            <a:pPr algn="just">
              <a:buFont typeface="Wingdings" charset="2"/>
              <a:buChar char="ü"/>
            </a:pPr>
            <a:r>
              <a:rPr lang="it-IT" sz="2400" b="0" dirty="0" smtClean="0">
                <a:solidFill>
                  <a:srgbClr val="000090"/>
                </a:solidFill>
                <a:latin typeface="+mj-lt"/>
              </a:rPr>
              <a:t>L’evento Expo 2015 porterà senz’altro cambiamenti strutturali nella ricettività lombarda ed in parte italiana. Ma l’extralberghiero ha una sua struttura ben radicata nel sistema territoriale ed in costante aumento, A PRESCINDERE DALL’EVENTO EXPO. </a:t>
            </a:r>
          </a:p>
          <a:p>
            <a:pPr algn="just"/>
            <a:endParaRPr lang="it-IT" sz="2400" b="0" dirty="0" smtClean="0">
              <a:solidFill>
                <a:srgbClr val="000090"/>
              </a:solidFill>
              <a:latin typeface="+mj-lt"/>
            </a:endParaRPr>
          </a:p>
          <a:p>
            <a:pPr algn="just">
              <a:buFont typeface="Wingdings" charset="2"/>
              <a:buChar char="ü"/>
            </a:pPr>
            <a:r>
              <a:rPr lang="it-IT" sz="2400" b="0" dirty="0" smtClean="0">
                <a:solidFill>
                  <a:srgbClr val="000090"/>
                </a:solidFill>
                <a:latin typeface="+mj-lt"/>
              </a:rPr>
              <a:t>Focalizziamo le motivazioni di questa tesi evidenziando le connessioni tra ricettività e territorio.</a:t>
            </a:r>
          </a:p>
          <a:p>
            <a:pPr algn="just"/>
            <a:endParaRPr lang="it-IT" sz="2400" b="0" dirty="0" smtClean="0">
              <a:solidFill>
                <a:srgbClr val="000090"/>
              </a:solidFill>
              <a:latin typeface="+mj-lt"/>
            </a:endParaRPr>
          </a:p>
          <a:p>
            <a:pPr algn="just"/>
            <a:r>
              <a:rPr lang="it-IT" sz="2400" dirty="0" smtClean="0">
                <a:solidFill>
                  <a:srgbClr val="000090"/>
                </a:solidFill>
                <a:latin typeface="+mj-lt"/>
              </a:rPr>
              <a:t>Evidenziamo le zone di chiaro e di scuro, cioè le tendenze positive e negative nelle presenze turistiche del dopo Expo, presumibili da ricerche statistiche ed eventi simili del passato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7DF-27EB-1641-AB7E-5C44AC00F688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AIBBA&amp;AgICAV Presentation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E240-2A7F-1842-888A-9ECC046511D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85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Cosa porterà Expo </a:t>
            </a:r>
            <a:r>
              <a:rPr lang="it-IT" sz="4000" dirty="0"/>
              <a:t>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11660" y="872716"/>
            <a:ext cx="7632340" cy="1620180"/>
          </a:xfrm>
        </p:spPr>
        <p:txBody>
          <a:bodyPr/>
          <a:lstStyle/>
          <a:p>
            <a:endParaRPr lang="it-IT" sz="1600" dirty="0" smtClean="0"/>
          </a:p>
          <a:p>
            <a:r>
              <a:rPr lang="it-IT" sz="1600" dirty="0" smtClean="0"/>
              <a:t>Una prima valutazione da fare è l’analisi di quanto il turismo si muova durante l’anno –Italia</a:t>
            </a:r>
            <a:r>
              <a:rPr lang="it-IT" sz="1600" dirty="0"/>
              <a:t>: Expo apre quando in Italia è già ALTA STAGIONE.</a:t>
            </a:r>
            <a:endParaRPr lang="it-IT" sz="1600" b="0" dirty="0"/>
          </a:p>
          <a:p>
            <a:endParaRPr lang="it-IT" sz="1600" b="0" dirty="0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8" name="Immagine 7" descr="Schermata 2014-09-10 alle 17.58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5730"/>
            <a:ext cx="8388424" cy="42204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85092" y="6021288"/>
            <a:ext cx="213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Dati Istat 2012 - Italia</a:t>
            </a:r>
            <a:endParaRPr lang="it-IT" sz="1600" i="1" dirty="0"/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4211960" y="1664804"/>
            <a:ext cx="36004" cy="374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ttore 1 13"/>
          <p:cNvCxnSpPr/>
          <p:nvPr/>
        </p:nvCxnSpPr>
        <p:spPr bwMode="auto">
          <a:xfrm>
            <a:off x="7668344" y="1592796"/>
            <a:ext cx="36004" cy="374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14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9652" y="0"/>
            <a:ext cx="7491412" cy="788132"/>
          </a:xfrm>
        </p:spPr>
        <p:txBody>
          <a:bodyPr/>
          <a:lstStyle/>
          <a:p>
            <a:pPr algn="ctr"/>
            <a:r>
              <a:rPr lang="it-IT" sz="3200" dirty="0" smtClean="0"/>
              <a:t>Cosa porterà Expo </a:t>
            </a:r>
            <a:r>
              <a:rPr lang="it-IT" sz="3200" dirty="0"/>
              <a:t>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223628" y="584684"/>
            <a:ext cx="7920372" cy="1620180"/>
          </a:xfrm>
        </p:spPr>
        <p:txBody>
          <a:bodyPr/>
          <a:lstStyle/>
          <a:p>
            <a:endParaRPr lang="it-IT" sz="1600" dirty="0" smtClean="0"/>
          </a:p>
          <a:p>
            <a:r>
              <a:rPr lang="it-IT" sz="1400" dirty="0"/>
              <a:t>Un primo problema: </a:t>
            </a:r>
            <a:r>
              <a:rPr lang="it-IT" sz="1400" b="0" dirty="0"/>
              <a:t>Il periodo di apertura di Expo coincide con la stagione in cui le strutture – tranne Milano – sono già abbastanza piene. Non si sfrutta la </a:t>
            </a:r>
            <a:r>
              <a:rPr lang="it-IT" sz="1400" b="0" dirty="0" smtClean="0"/>
              <a:t>destagionalizzazione in </a:t>
            </a:r>
            <a:r>
              <a:rPr lang="it-IT" sz="1400" dirty="0" smtClean="0"/>
              <a:t>Lombardia (</a:t>
            </a:r>
            <a:r>
              <a:rPr lang="it-IT" sz="1400" dirty="0" smtClean="0">
                <a:solidFill>
                  <a:srgbClr val="FF0000"/>
                </a:solidFill>
              </a:rPr>
              <a:t>tra parentesi: </a:t>
            </a:r>
            <a:r>
              <a:rPr lang="it-IT" sz="1400" dirty="0" smtClean="0"/>
              <a:t>percentuali di occupazioni strutture ricettive)</a:t>
            </a:r>
            <a:endParaRPr lang="it-IT" sz="1400" b="0" dirty="0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045744" y="6021288"/>
            <a:ext cx="2611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Dati Istat 2012 - Lombardia</a:t>
            </a:r>
            <a:endParaRPr lang="it-IT" sz="1600" i="1" dirty="0"/>
          </a:p>
        </p:txBody>
      </p:sp>
      <p:pic>
        <p:nvPicPr>
          <p:cNvPr id="4" name="Immagine 3" descr="statisticalombar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808820"/>
            <a:ext cx="7920880" cy="4300781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 bwMode="auto">
          <a:xfrm>
            <a:off x="3707904" y="1664804"/>
            <a:ext cx="36004" cy="374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nettore 1 12"/>
          <p:cNvCxnSpPr/>
          <p:nvPr/>
        </p:nvCxnSpPr>
        <p:spPr bwMode="auto">
          <a:xfrm>
            <a:off x="5652120" y="1664804"/>
            <a:ext cx="36004" cy="374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2483768" y="39330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19%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11860" y="33209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26%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15916" y="30329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29%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103948" y="21328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42%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076056" y="38250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23%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644008" y="29609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31%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6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Cosa porterà Expo </a:t>
            </a:r>
            <a:r>
              <a:rPr lang="it-IT" sz="4000" dirty="0"/>
              <a:t>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11660" y="980728"/>
            <a:ext cx="7236804" cy="1620180"/>
          </a:xfrm>
        </p:spPr>
        <p:txBody>
          <a:bodyPr/>
          <a:lstStyle/>
          <a:p>
            <a:endParaRPr lang="it-IT" sz="1600" dirty="0" smtClean="0"/>
          </a:p>
          <a:p>
            <a:r>
              <a:rPr lang="it-IT" sz="1400" dirty="0" smtClean="0"/>
              <a:t>Apparirebbe invece un buon periodo per far lavorare di più Milano </a:t>
            </a:r>
            <a:r>
              <a:rPr lang="it-IT" sz="1400" dirty="0"/>
              <a:t>(</a:t>
            </a:r>
            <a:r>
              <a:rPr lang="it-IT" sz="1400" dirty="0">
                <a:solidFill>
                  <a:srgbClr val="FF0000"/>
                </a:solidFill>
              </a:rPr>
              <a:t>tra parentesi: </a:t>
            </a:r>
            <a:r>
              <a:rPr lang="it-IT" sz="1400" dirty="0"/>
              <a:t>percentuali di occupazioni strutture ricettive)</a:t>
            </a:r>
            <a:endParaRPr lang="it-IT" sz="1400" b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05244" y="6021288"/>
            <a:ext cx="2292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Dati Istat 2012 - Milano</a:t>
            </a:r>
            <a:endParaRPr lang="it-IT" sz="1600" i="1" dirty="0"/>
          </a:p>
        </p:txBody>
      </p:sp>
      <p:pic>
        <p:nvPicPr>
          <p:cNvPr id="8" name="Immagine 7" descr="statisticaMila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952836"/>
            <a:ext cx="7848872" cy="4145569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 bwMode="auto">
          <a:xfrm>
            <a:off x="3599892" y="1808820"/>
            <a:ext cx="36004" cy="374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ttore 1 14"/>
          <p:cNvCxnSpPr/>
          <p:nvPr/>
        </p:nvCxnSpPr>
        <p:spPr bwMode="auto">
          <a:xfrm>
            <a:off x="5544108" y="1808820"/>
            <a:ext cx="36004" cy="374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CasellaDiTesto 15"/>
          <p:cNvSpPr txBox="1"/>
          <p:nvPr/>
        </p:nvSpPr>
        <p:spPr>
          <a:xfrm>
            <a:off x="2231740" y="36090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36%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23828" y="29249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44%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671900" y="31769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42%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067944" y="404106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8000"/>
                </a:solidFill>
              </a:rPr>
              <a:t>30%</a:t>
            </a:r>
            <a:endParaRPr lang="it-IT" sz="2800" dirty="0">
              <a:solidFill>
                <a:srgbClr val="008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112060" y="2708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46%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472100" y="35370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39%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680012" y="23848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47%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832140" y="39330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33%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2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/>
              <a:t>Numeri di Expo </a:t>
            </a:r>
            <a:r>
              <a:rPr lang="it-IT" sz="4000" dirty="0" smtClean="0"/>
              <a:t>2015</a:t>
            </a:r>
            <a:br>
              <a:rPr lang="it-IT" sz="4000" dirty="0" smtClean="0"/>
            </a:br>
            <a:r>
              <a:rPr lang="it-IT" sz="4000" dirty="0" smtClean="0"/>
              <a:t>Domande….</a:t>
            </a:r>
            <a:endParaRPr lang="it-IT" sz="4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11660" y="1124744"/>
            <a:ext cx="6816228" cy="4929336"/>
          </a:xfrm>
        </p:spPr>
        <p:txBody>
          <a:bodyPr/>
          <a:lstStyle/>
          <a:p>
            <a:endParaRPr lang="it-IT" sz="1600" b="0" dirty="0" smtClean="0"/>
          </a:p>
          <a:p>
            <a:pPr algn="just"/>
            <a:r>
              <a:rPr lang="it-IT" sz="2000" b="0" dirty="0" smtClean="0"/>
              <a:t>Interessante è capire: </a:t>
            </a:r>
            <a:r>
              <a:rPr lang="it-IT" sz="2000" dirty="0" smtClean="0"/>
              <a:t>quanti visitatori e quante strutture ricettive ci saranno</a:t>
            </a:r>
            <a:r>
              <a:rPr lang="it-IT" sz="2000" b="0" dirty="0" smtClean="0"/>
              <a:t> a partire da maggio 2015 e quindi quali saranno gli incrementi attesi di fatturato per gli operatori ricettivi a seconda delle zone?</a:t>
            </a:r>
          </a:p>
          <a:p>
            <a:pPr algn="just"/>
            <a:endParaRPr lang="it-IT" sz="2000" b="0" dirty="0"/>
          </a:p>
          <a:p>
            <a:pPr algn="just"/>
            <a:r>
              <a:rPr lang="it-IT" sz="2000" b="0" dirty="0" smtClean="0"/>
              <a:t>Durante il periodo dell’Expo ci sarà </a:t>
            </a:r>
            <a:r>
              <a:rPr lang="it-IT" sz="2000" dirty="0" smtClean="0"/>
              <a:t>spazio per ulteriori affari</a:t>
            </a:r>
            <a:r>
              <a:rPr lang="it-IT" sz="2000" b="0" dirty="0" smtClean="0"/>
              <a:t>…..oppure Expo porterà poco alle strutture ricettive ed all’indotto?</a:t>
            </a:r>
          </a:p>
          <a:p>
            <a:pPr algn="just"/>
            <a:endParaRPr lang="it-IT" sz="2000" b="0" dirty="0"/>
          </a:p>
          <a:p>
            <a:pPr algn="just"/>
            <a:r>
              <a:rPr lang="it-IT" sz="2000" dirty="0" smtClean="0"/>
              <a:t>Quali saranno gli andamenti delle presenze turistiche dopo l’Expo</a:t>
            </a:r>
            <a:r>
              <a:rPr lang="it-IT" sz="2000" b="0" dirty="0" smtClean="0"/>
              <a:t>? Prendiamo a riferimento l’evento Giubileo 2000, che impatto ha avuto per il Turismo a Roma e nel Lazio? A riferimento c’è uno studio della Fondazione Einaudi.	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54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403648" y="512676"/>
            <a:ext cx="7560840" cy="6768752"/>
          </a:xfrm>
        </p:spPr>
        <p:txBody>
          <a:bodyPr/>
          <a:lstStyle/>
          <a:p>
            <a:pPr marL="0" indent="0" algn="ctr">
              <a:buNone/>
            </a:pPr>
            <a:r>
              <a:rPr lang="it-IT" b="0" dirty="0" smtClean="0"/>
              <a:t>Le presenze – Giubileo	</a:t>
            </a:r>
          </a:p>
          <a:p>
            <a:pPr marL="0" indent="0" algn="just">
              <a:buNone/>
            </a:pPr>
            <a:endParaRPr lang="it-IT" sz="1600" b="0" dirty="0"/>
          </a:p>
          <a:p>
            <a:pPr algn="just"/>
            <a:r>
              <a:rPr lang="it-IT" sz="1800" b="0" dirty="0" smtClean="0"/>
              <a:t>L’esempio statistico del</a:t>
            </a:r>
            <a:r>
              <a:rPr lang="it-IT" sz="1800" dirty="0" smtClean="0"/>
              <a:t> Giubileo del 2000 </a:t>
            </a:r>
            <a:r>
              <a:rPr lang="it-IT" sz="1800" b="0" dirty="0" smtClean="0"/>
              <a:t>è illuminante per le dinamiche post-giubilari nella registrazione delle presenze nella provincia del capoluogo e nelle province confinanti.</a:t>
            </a:r>
            <a:r>
              <a:rPr lang="it-IT" sz="1800" dirty="0" smtClean="0"/>
              <a:t> Interessante sottolineare soprattutto la sostanziale mancanza di shock negativo tra il 2000 e il 2001, </a:t>
            </a:r>
            <a:r>
              <a:rPr lang="it-IT" sz="1800" b="0" dirty="0" smtClean="0"/>
              <a:t>quando la fine delle celebrazioni ha tutt’altro che eliminato l’interesse per il territorio dell’intera Regione Lazio (e provinciale, soprattutto nel caso di Roma). </a:t>
            </a:r>
          </a:p>
          <a:p>
            <a:pPr algn="just"/>
            <a:endParaRPr lang="it-IT" sz="1800" b="0" dirty="0" smtClean="0"/>
          </a:p>
          <a:p>
            <a:pPr algn="just"/>
            <a:r>
              <a:rPr lang="it-IT" sz="1800" dirty="0" smtClean="0"/>
              <a:t>Anche l’Italia nel suo complesso registra un inusitato incremento di presenze</a:t>
            </a:r>
            <a:r>
              <a:rPr lang="it-IT" sz="1800" b="0" dirty="0" smtClean="0"/>
              <a:t> rispetto alla media degli altri anni (+ 9,9% di presenze nel solo anno 2000, contro un 8,7% dei 12 anni successivi!).</a:t>
            </a:r>
          </a:p>
          <a:p>
            <a:pPr algn="just"/>
            <a:endParaRPr lang="it-IT" sz="1800" b="0" dirty="0"/>
          </a:p>
          <a:p>
            <a:pPr algn="just"/>
            <a:r>
              <a:rPr lang="it-IT" sz="1800" dirty="0" smtClean="0"/>
              <a:t>Ampio è stato anche il </a:t>
            </a:r>
            <a:r>
              <a:rPr lang="it-IT" sz="1800" dirty="0"/>
              <a:t>cd. “sbalzo congiunturale” </a:t>
            </a:r>
            <a:r>
              <a:rPr lang="it-IT" sz="1800" dirty="0" smtClean="0"/>
              <a:t>2000/1999 </a:t>
            </a:r>
            <a:r>
              <a:rPr lang="it-IT" sz="1800" b="0" dirty="0" smtClean="0"/>
              <a:t>per </a:t>
            </a:r>
            <a:r>
              <a:rPr lang="it-IT" sz="1800" b="0" dirty="0"/>
              <a:t>le altre province e </a:t>
            </a:r>
            <a:r>
              <a:rPr lang="it-IT" sz="1800" b="0" dirty="0" smtClean="0"/>
              <a:t>poi però si è rivelata a </a:t>
            </a:r>
            <a:r>
              <a:rPr lang="it-IT" sz="1800" b="0" dirty="0"/>
              <a:t>rischio l’evoluzione positiva </a:t>
            </a:r>
            <a:r>
              <a:rPr lang="it-IT" sz="1800" b="0" dirty="0" smtClean="0"/>
              <a:t>sia nel breve </a:t>
            </a:r>
            <a:r>
              <a:rPr lang="it-IT" sz="1800" dirty="0"/>
              <a:t>(cd. “cannibalizzazione”</a:t>
            </a:r>
            <a:r>
              <a:rPr lang="it-IT" sz="1800" dirty="0" smtClean="0"/>
              <a:t>)</a:t>
            </a:r>
            <a:r>
              <a:rPr lang="it-IT" sz="1800" b="0" dirty="0" smtClean="0"/>
              <a:t> che nel </a:t>
            </a:r>
            <a:r>
              <a:rPr lang="it-IT" sz="1800" b="0" dirty="0"/>
              <a:t>lungo termine post</a:t>
            </a:r>
            <a:r>
              <a:rPr lang="it-IT" sz="1800" b="0" dirty="0" smtClean="0"/>
              <a:t>-Giubileo per </a:t>
            </a:r>
            <a:r>
              <a:rPr lang="it-IT" sz="1800" b="0" dirty="0"/>
              <a:t>le province che già prima erano meno virtuose.</a:t>
            </a:r>
          </a:p>
          <a:p>
            <a:pPr algn="just"/>
            <a:endParaRPr lang="it-IT" sz="1800" b="0" dirty="0" smtClean="0"/>
          </a:p>
          <a:p>
            <a:pPr algn="just"/>
            <a:endParaRPr lang="it-IT" sz="2000" b="0" dirty="0"/>
          </a:p>
          <a:p>
            <a:pPr algn="just"/>
            <a:endParaRPr lang="it-IT" sz="1600" b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16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Giubileo 2000</a:t>
            </a:r>
            <a:endParaRPr lang="it-IT" sz="4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8" name="Immagine 7" descr="statisticaGiubil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9181020" cy="4944621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 bwMode="auto">
          <a:xfrm>
            <a:off x="4463988" y="1844824"/>
            <a:ext cx="72008" cy="42124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ttore 1 13"/>
          <p:cNvCxnSpPr/>
          <p:nvPr/>
        </p:nvCxnSpPr>
        <p:spPr bwMode="auto">
          <a:xfrm>
            <a:off x="6012160" y="2204864"/>
            <a:ext cx="72008" cy="381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ttore 1 14"/>
          <p:cNvCxnSpPr/>
          <p:nvPr/>
        </p:nvCxnSpPr>
        <p:spPr bwMode="auto">
          <a:xfrm>
            <a:off x="2375756" y="1988840"/>
            <a:ext cx="36004" cy="39964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Segnaposto testo 2"/>
          <p:cNvSpPr>
            <a:spLocks noGrp="1"/>
          </p:cNvSpPr>
          <p:nvPr>
            <p:ph type="body" sz="half" idx="1"/>
          </p:nvPr>
        </p:nvSpPr>
        <p:spPr>
          <a:xfrm>
            <a:off x="1907704" y="980728"/>
            <a:ext cx="6660740" cy="972108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 smtClean="0"/>
              <a:t>Le variazioni di presenze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69204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Giubileo 2000</a:t>
            </a:r>
            <a:endParaRPr lang="it-IT" sz="4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8" name="Immagine 7" descr="Einaudistatisti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1592796"/>
            <a:ext cx="9037004" cy="4788532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 bwMode="auto">
          <a:xfrm>
            <a:off x="6876256" y="3717032"/>
            <a:ext cx="612068" cy="2520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8316416" y="3717032"/>
            <a:ext cx="575556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6876256" y="5193196"/>
            <a:ext cx="612068" cy="2520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735796" y="1052736"/>
            <a:ext cx="451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Gli effetti positivi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7341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6323" y="224644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Giubileo 2000</a:t>
            </a:r>
            <a:endParaRPr lang="it-IT" sz="4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4" name="Immagine 3" descr="Schermata 2014-09-10 alle 20.1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844824"/>
            <a:ext cx="8972280" cy="428447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63588" y="1880828"/>
            <a:ext cx="190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Presenze: </a:t>
            </a:r>
            <a:r>
              <a:rPr lang="it-IT" dirty="0" err="1" smtClean="0"/>
              <a:t>incr</a:t>
            </a:r>
            <a:r>
              <a:rPr lang="it-IT" dirty="0" smtClean="0"/>
              <a:t>. %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 bwMode="auto">
          <a:xfrm>
            <a:off x="3419872" y="1232756"/>
            <a:ext cx="324036" cy="180020"/>
          </a:xfrm>
          <a:prstGeom prst="ellipse">
            <a:avLst/>
          </a:pr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6552220" y="4617132"/>
            <a:ext cx="828092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19772" y="1088740"/>
            <a:ext cx="451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 crolli         e l’effetto cannibalizzazione</a:t>
            </a:r>
            <a:endParaRPr lang="it-IT" sz="2000" dirty="0"/>
          </a:p>
        </p:txBody>
      </p:sp>
      <p:sp>
        <p:nvSpPr>
          <p:cNvPr id="17" name="Ovale 16"/>
          <p:cNvSpPr/>
          <p:nvPr/>
        </p:nvSpPr>
        <p:spPr bwMode="auto">
          <a:xfrm>
            <a:off x="8100392" y="4653136"/>
            <a:ext cx="828092" cy="432048"/>
          </a:xfrm>
          <a:prstGeom prst="ellipse">
            <a:avLst/>
          </a:pr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8100392" y="4077072"/>
            <a:ext cx="828092" cy="432048"/>
          </a:xfrm>
          <a:prstGeom prst="ellipse">
            <a:avLst/>
          </a:pr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8064388" y="2924944"/>
            <a:ext cx="900100" cy="432048"/>
          </a:xfrm>
          <a:prstGeom prst="ellipse">
            <a:avLst/>
          </a:pr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6552220" y="5085184"/>
            <a:ext cx="828092" cy="4596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7056276" y="1268760"/>
            <a:ext cx="288032" cy="1080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1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Giubileo 2000</a:t>
            </a:r>
            <a:endParaRPr lang="it-IT" sz="4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4" name="Immagine 3" descr="Schermata 2014-09-10 alle 20.1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844824"/>
            <a:ext cx="8972280" cy="4284476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 bwMode="auto">
          <a:xfrm>
            <a:off x="3239852" y="2888940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63588" y="1880828"/>
            <a:ext cx="190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Presenze: </a:t>
            </a:r>
            <a:r>
              <a:rPr lang="it-IT" dirty="0" err="1" smtClean="0"/>
              <a:t>incr</a:t>
            </a:r>
            <a:r>
              <a:rPr lang="it-IT" dirty="0" smtClean="0"/>
              <a:t>. %</a:t>
            </a:r>
            <a:endParaRPr lang="it-IT" dirty="0"/>
          </a:p>
        </p:txBody>
      </p:sp>
      <p:sp>
        <p:nvSpPr>
          <p:cNvPr id="15" name="Ovale 14"/>
          <p:cNvSpPr/>
          <p:nvPr/>
        </p:nvSpPr>
        <p:spPr bwMode="auto">
          <a:xfrm>
            <a:off x="3347864" y="2384884"/>
            <a:ext cx="828092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615444" y="1124744"/>
            <a:ext cx="519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Tendenze opposte nel lungo termine, non collegate al Giubileo</a:t>
            </a:r>
            <a:endParaRPr lang="it-IT" sz="2000" dirty="0"/>
          </a:p>
        </p:txBody>
      </p:sp>
      <p:sp>
        <p:nvSpPr>
          <p:cNvPr id="19" name="Ovale 18"/>
          <p:cNvSpPr/>
          <p:nvPr/>
        </p:nvSpPr>
        <p:spPr bwMode="auto">
          <a:xfrm>
            <a:off x="8064388" y="2384884"/>
            <a:ext cx="828092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8064388" y="2924944"/>
            <a:ext cx="900100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3275856" y="4581128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3275856" y="4005064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8028384" y="4005064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8135888" y="4617132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2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AIBBA&amp;AgICAV Presentation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8" name="Immagine 7" descr="Schermata 2013-11-30 alle 17.12.35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71400"/>
            <a:ext cx="695995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5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Giubileo 2000</a:t>
            </a:r>
            <a:endParaRPr lang="it-IT" sz="4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4" name="Immagine 3" descr="Schermata 2014-09-10 alle 20.1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844824"/>
            <a:ext cx="8972280" cy="4284476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 bwMode="auto">
          <a:xfrm>
            <a:off x="4824028" y="2924944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63588" y="1880828"/>
            <a:ext cx="190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Presenze: </a:t>
            </a:r>
            <a:r>
              <a:rPr lang="it-IT" dirty="0" err="1" smtClean="0"/>
              <a:t>incr</a:t>
            </a:r>
            <a:r>
              <a:rPr lang="it-IT" dirty="0" smtClean="0"/>
              <a:t>. %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15444" y="1124744"/>
            <a:ext cx="519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Chi ha perso più di quanto ha guadagnato con il Giubileo</a:t>
            </a:r>
            <a:endParaRPr lang="it-IT" sz="2000" dirty="0"/>
          </a:p>
        </p:txBody>
      </p:sp>
      <p:sp>
        <p:nvSpPr>
          <p:cNvPr id="20" name="Ovale 19"/>
          <p:cNvSpPr/>
          <p:nvPr/>
        </p:nvSpPr>
        <p:spPr bwMode="auto">
          <a:xfrm>
            <a:off x="8064388" y="2924944"/>
            <a:ext cx="900100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4824028" y="4581128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4824028" y="4041068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8028384" y="4005064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7992380" y="4581128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3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Giubileo 2000</a:t>
            </a:r>
            <a:endParaRPr lang="it-IT" sz="4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4" name="Immagine 3" descr="Schermata 2014-09-10 alle 20.1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844824"/>
            <a:ext cx="8972280" cy="4284476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 bwMode="auto">
          <a:xfrm>
            <a:off x="3275856" y="2924944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63588" y="1880828"/>
            <a:ext cx="190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Presenze: </a:t>
            </a:r>
            <a:r>
              <a:rPr lang="it-IT" dirty="0" err="1" smtClean="0"/>
              <a:t>incr</a:t>
            </a:r>
            <a:r>
              <a:rPr lang="it-IT" dirty="0" smtClean="0"/>
              <a:t>. %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15444" y="1124744"/>
            <a:ext cx="519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Le Province più virtuose </a:t>
            </a:r>
            <a:r>
              <a:rPr lang="it-IT" sz="2000" dirty="0" err="1" smtClean="0"/>
              <a:t>pre</a:t>
            </a:r>
            <a:r>
              <a:rPr lang="it-IT" sz="2000" dirty="0" smtClean="0"/>
              <a:t>-Giubileo</a:t>
            </a:r>
            <a:endParaRPr lang="it-IT" sz="2000" dirty="0"/>
          </a:p>
        </p:txBody>
      </p:sp>
      <p:sp>
        <p:nvSpPr>
          <p:cNvPr id="21" name="Ovale 20"/>
          <p:cNvSpPr/>
          <p:nvPr/>
        </p:nvSpPr>
        <p:spPr bwMode="auto">
          <a:xfrm>
            <a:off x="3275856" y="4005064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7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Giubileo 2000</a:t>
            </a:r>
            <a:endParaRPr lang="it-IT" sz="4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4" name="Immagine 3" descr="Schermata 2014-09-10 alle 20.1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844824"/>
            <a:ext cx="8972280" cy="4284476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 bwMode="auto">
          <a:xfrm>
            <a:off x="3239852" y="2348880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63588" y="1880828"/>
            <a:ext cx="190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Presenze: </a:t>
            </a:r>
            <a:r>
              <a:rPr lang="it-IT" dirty="0" err="1" smtClean="0"/>
              <a:t>incr</a:t>
            </a:r>
            <a:r>
              <a:rPr lang="it-IT" dirty="0" smtClean="0"/>
              <a:t>. %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15444" y="1124744"/>
            <a:ext cx="519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Destini opposti per le due province meno virtuose </a:t>
            </a:r>
            <a:r>
              <a:rPr lang="it-IT" sz="2000" dirty="0" err="1" smtClean="0"/>
              <a:t>pre</a:t>
            </a:r>
            <a:r>
              <a:rPr lang="it-IT" sz="2000" dirty="0" smtClean="0"/>
              <a:t>-Giubileo</a:t>
            </a:r>
            <a:endParaRPr lang="it-IT" sz="2000" dirty="0"/>
          </a:p>
        </p:txBody>
      </p:sp>
      <p:sp>
        <p:nvSpPr>
          <p:cNvPr id="21" name="Ovale 20"/>
          <p:cNvSpPr/>
          <p:nvPr/>
        </p:nvSpPr>
        <p:spPr bwMode="auto">
          <a:xfrm>
            <a:off x="7992380" y="4581128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3275856" y="4581128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8028384" y="2348880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4896036" y="2312876"/>
            <a:ext cx="82809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4968044" y="4545124"/>
            <a:ext cx="82809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8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0"/>
            <a:ext cx="7491412" cy="1143000"/>
          </a:xfrm>
        </p:spPr>
        <p:txBody>
          <a:bodyPr/>
          <a:lstStyle/>
          <a:p>
            <a:pPr algn="ctr"/>
            <a:r>
              <a:rPr lang="it-IT" sz="2400" dirty="0" smtClean="0"/>
              <a:t>Presenze province Lombarde 2008-2012 e Province più      e meno      virtuose </a:t>
            </a:r>
            <a:r>
              <a:rPr lang="it-IT" sz="2400" dirty="0" err="1" smtClean="0"/>
              <a:t>pre</a:t>
            </a:r>
            <a:r>
              <a:rPr lang="it-IT" sz="2400" dirty="0" smtClean="0"/>
              <a:t>-Expo</a:t>
            </a:r>
            <a:endParaRPr lang="it-IT" sz="24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AIBBA&amp;AgICAV Presentation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10" name="Immagine 9" descr="STATPRESPROVLOMBAR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99427"/>
            <a:ext cx="8100900" cy="5487210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 bwMode="auto">
          <a:xfrm>
            <a:off x="2375756" y="1484784"/>
            <a:ext cx="468052" cy="288032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4067944" y="2708920"/>
            <a:ext cx="468052" cy="288032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5832140" y="2780928"/>
            <a:ext cx="468052" cy="288032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2735796" y="2276872"/>
            <a:ext cx="468052" cy="288032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8604448" y="368660"/>
            <a:ext cx="360040" cy="144016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4788024" y="5445224"/>
            <a:ext cx="46805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4391980" y="4797152"/>
            <a:ext cx="46805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4319972" y="692696"/>
            <a:ext cx="315652" cy="1884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884368" cy="644116"/>
          </a:xfrm>
        </p:spPr>
        <p:txBody>
          <a:bodyPr/>
          <a:lstStyle/>
          <a:p>
            <a:pPr algn="ctr"/>
            <a:r>
              <a:rPr lang="it-IT" sz="2600" dirty="0" smtClean="0"/>
              <a:t>Cremona e Mantova come Viterbo o come Frosinone?</a:t>
            </a:r>
            <a:endParaRPr lang="it-IT" sz="26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AIBBA&amp;AgICAV Presentation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8" name="Immagine 7" descr="Schermata 2014-09-11 alle 19.1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933056"/>
            <a:ext cx="7103141" cy="2668983"/>
          </a:xfrm>
          <a:prstGeom prst="rect">
            <a:avLst/>
          </a:prstGeom>
        </p:spPr>
      </p:pic>
      <p:pic>
        <p:nvPicPr>
          <p:cNvPr id="9" name="Immagine 8" descr="Schermata 2014-09-11 alle 19.1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016732"/>
            <a:ext cx="7092788" cy="28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7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884368" cy="644116"/>
          </a:xfrm>
        </p:spPr>
        <p:txBody>
          <a:bodyPr/>
          <a:lstStyle/>
          <a:p>
            <a:pPr algn="ctr"/>
            <a:r>
              <a:rPr lang="it-IT" sz="2600" dirty="0" smtClean="0"/>
              <a:t>Cremona e Mantova come Viterbo o come Frosinone?</a:t>
            </a:r>
            <a:endParaRPr lang="it-IT" sz="26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AIBBA&amp;AgICAV Presentation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3" name="Immagine 2" descr="Schermata 2014-09-12 alle 11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6912768" cy="3276365"/>
          </a:xfrm>
          <a:prstGeom prst="rect">
            <a:avLst/>
          </a:prstGeom>
        </p:spPr>
      </p:pic>
      <p:pic>
        <p:nvPicPr>
          <p:cNvPr id="4" name="Immagine 3" descr="Schermata 2014-09-12 alle 11.26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3573016"/>
            <a:ext cx="6372708" cy="29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43936" cy="644116"/>
          </a:xfrm>
        </p:spPr>
        <p:txBody>
          <a:bodyPr/>
          <a:lstStyle/>
          <a:p>
            <a:pPr algn="ctr"/>
            <a:r>
              <a:rPr lang="it-IT" sz="2800" dirty="0" smtClean="0"/>
              <a:t>Monza o Como come Rieti e Latina?</a:t>
            </a:r>
            <a:endParaRPr lang="it-IT" sz="2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AIBBA&amp;AgICAV Presentation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3" name="Immagine 2" descr="Schermata 2014-09-12 alle 10.3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2756"/>
            <a:ext cx="5184576" cy="2219238"/>
          </a:xfrm>
          <a:prstGeom prst="rect">
            <a:avLst/>
          </a:prstGeom>
        </p:spPr>
      </p:pic>
      <p:pic>
        <p:nvPicPr>
          <p:cNvPr id="10" name="Immagine 9" descr="Schermata 2014-09-12 alle 10.36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1700808"/>
            <a:ext cx="5168634" cy="2357416"/>
          </a:xfrm>
          <a:prstGeom prst="rect">
            <a:avLst/>
          </a:prstGeom>
        </p:spPr>
      </p:pic>
      <p:pic>
        <p:nvPicPr>
          <p:cNvPr id="12" name="Immagine 11" descr="Schermata 2014-09-12 alle 11.05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185084"/>
            <a:ext cx="4709110" cy="1855552"/>
          </a:xfrm>
          <a:prstGeom prst="rect">
            <a:avLst/>
          </a:prstGeom>
        </p:spPr>
      </p:pic>
      <p:pic>
        <p:nvPicPr>
          <p:cNvPr id="13" name="Immagine 12" descr="Schermata 2014-09-12 alle 11.20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4077072"/>
            <a:ext cx="4351890" cy="21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9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91412" cy="788132"/>
          </a:xfrm>
        </p:spPr>
        <p:txBody>
          <a:bodyPr/>
          <a:lstStyle/>
          <a:p>
            <a:pPr algn="ctr"/>
            <a:r>
              <a:rPr lang="it-IT" sz="3600" dirty="0" smtClean="0"/>
              <a:t>Presenze e posti letto - Giubileo</a:t>
            </a:r>
            <a:endParaRPr lang="it-IT" sz="3600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403648" y="512676"/>
            <a:ext cx="7560840" cy="6768752"/>
          </a:xfrm>
        </p:spPr>
        <p:txBody>
          <a:bodyPr/>
          <a:lstStyle/>
          <a:p>
            <a:pPr marL="0" indent="0" algn="just">
              <a:buNone/>
            </a:pPr>
            <a:endParaRPr lang="it-IT" sz="2000" b="0" dirty="0"/>
          </a:p>
          <a:p>
            <a:pPr algn="just"/>
            <a:r>
              <a:rPr lang="it-IT" sz="1600" dirty="0"/>
              <a:t>Il Lazio </a:t>
            </a:r>
            <a:r>
              <a:rPr lang="it-IT" sz="1600" b="0" dirty="0" smtClean="0"/>
              <a:t>registrò </a:t>
            </a:r>
            <a:r>
              <a:rPr lang="it-IT" sz="1600" b="0" dirty="0"/>
              <a:t>negli ultimi 4 </a:t>
            </a:r>
            <a:r>
              <a:rPr lang="it-IT" sz="1600" b="0" dirty="0" smtClean="0"/>
              <a:t>anni </a:t>
            </a:r>
            <a:r>
              <a:rPr lang="it-IT" sz="1600" b="0" dirty="0" err="1" smtClean="0"/>
              <a:t>pre</a:t>
            </a:r>
            <a:r>
              <a:rPr lang="it-IT" sz="1600" b="0" dirty="0"/>
              <a:t>-</a:t>
            </a:r>
            <a:r>
              <a:rPr lang="it-IT" sz="1600" b="0" dirty="0" smtClean="0"/>
              <a:t>Giubileo </a:t>
            </a:r>
            <a:r>
              <a:rPr lang="it-IT" sz="1600" dirty="0" smtClean="0"/>
              <a:t>incrementi </a:t>
            </a:r>
            <a:r>
              <a:rPr lang="it-IT" sz="1600" dirty="0"/>
              <a:t>medi di presenze del 4,4%</a:t>
            </a:r>
            <a:r>
              <a:rPr lang="it-IT" sz="1600" b="0" dirty="0"/>
              <a:t> annui a fronte di </a:t>
            </a:r>
            <a:r>
              <a:rPr lang="it-IT" sz="1600" dirty="0"/>
              <a:t>un incremento di letti </a:t>
            </a:r>
            <a:r>
              <a:rPr lang="it-IT" sz="1600" dirty="0" smtClean="0"/>
              <a:t>medio annuo dell’3%</a:t>
            </a:r>
            <a:r>
              <a:rPr lang="it-IT" sz="1600" dirty="0"/>
              <a:t>. </a:t>
            </a:r>
          </a:p>
          <a:p>
            <a:pPr algn="just"/>
            <a:endParaRPr lang="it-IT" sz="1600" b="0" dirty="0" smtClean="0"/>
          </a:p>
          <a:p>
            <a:pPr algn="just"/>
            <a:r>
              <a:rPr lang="it-IT" sz="1600" b="0" dirty="0"/>
              <a:t>Fatta cento </a:t>
            </a:r>
            <a:r>
              <a:rPr lang="it-IT" sz="1600" dirty="0"/>
              <a:t>l’offerta di posti letto </a:t>
            </a:r>
            <a:r>
              <a:rPr lang="it-IT" sz="1600" b="0" dirty="0"/>
              <a:t>disponibili nel </a:t>
            </a:r>
            <a:r>
              <a:rPr lang="it-IT" sz="1600" b="0" dirty="0" smtClean="0"/>
              <a:t>1998 nel </a:t>
            </a:r>
            <a:r>
              <a:rPr lang="it-IT" sz="1600" b="0" dirty="0"/>
              <a:t>Lazio questa è passata </a:t>
            </a:r>
            <a:r>
              <a:rPr lang="it-IT" sz="1600" b="0" dirty="0" smtClean="0"/>
              <a:t>a 112,4 </a:t>
            </a:r>
            <a:r>
              <a:rPr lang="it-IT" sz="1600" b="0" dirty="0"/>
              <a:t>nel 2000 e 116,4 nel 2001, per gli esercizi alberghieri, e a </a:t>
            </a:r>
            <a:r>
              <a:rPr lang="it-IT" sz="1600" b="0" dirty="0" smtClean="0"/>
              <a:t>113,9 nel </a:t>
            </a:r>
            <a:r>
              <a:rPr lang="it-IT" sz="1600" b="0" dirty="0"/>
              <a:t>2000 e 126,4 nel 2001, per quelli complementari: valori superiori di diversi punti percentuali rispetto alla media nazionale, a </a:t>
            </a:r>
            <a:r>
              <a:rPr lang="it-IT" sz="1600" dirty="0"/>
              <a:t>dimostrazione che il Lazio ha preso spunto dall’evento giubilare</a:t>
            </a:r>
            <a:r>
              <a:rPr lang="it-IT" sz="1600" b="0" dirty="0"/>
              <a:t>, non solo per assecondare, ma addirittura per </a:t>
            </a:r>
            <a:r>
              <a:rPr lang="it-IT" sz="1600" dirty="0" smtClean="0"/>
              <a:t>godere di </a:t>
            </a:r>
            <a:r>
              <a:rPr lang="it-IT" sz="1600" dirty="0"/>
              <a:t>un processo di crescita nel comparto turistico che ha coinvolto tutto il Paese;</a:t>
            </a:r>
            <a:endParaRPr lang="it-IT" sz="1600" dirty="0" smtClean="0"/>
          </a:p>
          <a:p>
            <a:pPr algn="just"/>
            <a:endParaRPr lang="it-IT" sz="1600" b="0" dirty="0" smtClean="0"/>
          </a:p>
          <a:p>
            <a:pPr algn="just"/>
            <a:r>
              <a:rPr lang="it-IT" sz="1600" dirty="0"/>
              <a:t>Le permanenze </a:t>
            </a:r>
            <a:r>
              <a:rPr lang="it-IT" sz="1600" dirty="0" smtClean="0"/>
              <a:t>medie</a:t>
            </a:r>
            <a:r>
              <a:rPr lang="it-IT" sz="1600" dirty="0"/>
              <a:t> </a:t>
            </a:r>
            <a:r>
              <a:rPr lang="it-IT" sz="1600" dirty="0" smtClean="0"/>
              <a:t>nel Lazio post Giubileo. </a:t>
            </a:r>
            <a:r>
              <a:rPr lang="it-IT" sz="1600" b="0" dirty="0" smtClean="0"/>
              <a:t>Si </a:t>
            </a:r>
            <a:r>
              <a:rPr lang="it-IT" sz="1600" b="0" dirty="0"/>
              <a:t>può rintracciare un’altra eredità del Giubileo nella lettura di dati che descrivono: a) </a:t>
            </a:r>
            <a:r>
              <a:rPr lang="it-IT" sz="1600" dirty="0"/>
              <a:t>l’incremento di permanenza media dei turisti nelle provincia di Roma</a:t>
            </a:r>
            <a:r>
              <a:rPr lang="it-IT" sz="1600" b="0" dirty="0"/>
              <a:t> che si è verificata nel </a:t>
            </a:r>
            <a:r>
              <a:rPr lang="it-IT" sz="1600" b="0" dirty="0" smtClean="0"/>
              <a:t>2000 e </a:t>
            </a:r>
            <a:r>
              <a:rPr lang="it-IT" sz="1600" b="0" dirty="0"/>
              <a:t>mantenuta successivamente (</a:t>
            </a:r>
            <a:r>
              <a:rPr lang="it-IT" sz="1600" i="1" dirty="0"/>
              <a:t>dai 2,4 giorni pro-capite del 1999, ai 2,9 del 2000, ai 3,0 del 2001, ai 2,97 del 2013</a:t>
            </a:r>
            <a:r>
              <a:rPr lang="it-IT" sz="1600" b="0" dirty="0"/>
              <a:t>); </a:t>
            </a:r>
            <a:r>
              <a:rPr lang="it-IT" sz="1600" b="0" dirty="0" smtClean="0"/>
              <a:t>b</a:t>
            </a:r>
            <a:r>
              <a:rPr lang="it-IT" sz="1600" b="0" dirty="0"/>
              <a:t>) </a:t>
            </a:r>
            <a:r>
              <a:rPr lang="it-IT" sz="1600" dirty="0"/>
              <a:t>la crescita leggermente minore, ma altrettanto stabile</a:t>
            </a:r>
            <a:r>
              <a:rPr lang="it-IT" sz="1600" dirty="0" smtClean="0"/>
              <a:t>, del </a:t>
            </a:r>
            <a:r>
              <a:rPr lang="it-IT" sz="1600" dirty="0"/>
              <a:t>dato laziale</a:t>
            </a:r>
            <a:r>
              <a:rPr lang="it-IT" sz="1600" b="0" dirty="0" smtClean="0"/>
              <a:t>; c</a:t>
            </a:r>
            <a:r>
              <a:rPr lang="it-IT" sz="1600" b="0" dirty="0"/>
              <a:t>) il verificarsi di queste tendenze in un quadro nazionale niente affatto simile, condizionato com’è da tendenze solo lievissimamente crescenti</a:t>
            </a:r>
            <a:r>
              <a:rPr lang="it-IT" sz="1600" b="0" dirty="0" smtClean="0"/>
              <a:t>.</a:t>
            </a:r>
            <a:endParaRPr lang="it-IT" sz="1600" b="0" dirty="0"/>
          </a:p>
          <a:p>
            <a:pPr algn="just"/>
            <a:endParaRPr lang="it-IT" sz="2000" b="0" dirty="0"/>
          </a:p>
          <a:p>
            <a:pPr algn="just"/>
            <a:endParaRPr lang="it-IT" sz="1600" b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14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27684" y="0"/>
            <a:ext cx="7095368" cy="774340"/>
          </a:xfrm>
        </p:spPr>
        <p:txBody>
          <a:bodyPr/>
          <a:lstStyle/>
          <a:p>
            <a:pPr algn="ctr"/>
            <a:r>
              <a:rPr lang="it-IT" sz="3200" dirty="0" smtClean="0"/>
              <a:t>Aumento posti letto – Giubileo 2000</a:t>
            </a:r>
            <a:endParaRPr lang="it-IT" sz="32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AIBBA&amp;AgICAV Presentation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33585" y="6021288"/>
            <a:ext cx="203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Dati Istat 1998 -2012</a:t>
            </a:r>
            <a:endParaRPr lang="it-IT" sz="1600" i="1" dirty="0"/>
          </a:p>
        </p:txBody>
      </p:sp>
      <p:pic>
        <p:nvPicPr>
          <p:cNvPr id="9" name="Immagine 8" descr="incrlettigiubil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257806"/>
            <a:ext cx="6516724" cy="5313225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 bwMode="auto">
          <a:xfrm>
            <a:off x="2915816" y="980728"/>
            <a:ext cx="0" cy="54366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nettore 1 12"/>
          <p:cNvCxnSpPr/>
          <p:nvPr/>
        </p:nvCxnSpPr>
        <p:spPr bwMode="auto">
          <a:xfrm flipH="1">
            <a:off x="1583668" y="6237312"/>
            <a:ext cx="68047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1" name="Immagine 20" descr="Schermata 2014-09-11 alle 18.5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24" y="692696"/>
            <a:ext cx="7880373" cy="6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2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smtClean="0"/>
              <a:t>Permanenze medie – Giubileo 2000</a:t>
            </a:r>
            <a:endParaRPr lang="it-IT" sz="32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AIBBA&amp;AgICAV Presentation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3" name="Immagine 2" descr="STATpermme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11" y="1088740"/>
            <a:ext cx="7992380" cy="504447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33585" y="6021288"/>
            <a:ext cx="203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Dati Istat 1998 -2012</a:t>
            </a:r>
            <a:endParaRPr lang="it-IT" sz="1600" i="1" dirty="0"/>
          </a:p>
        </p:txBody>
      </p:sp>
      <p:sp>
        <p:nvSpPr>
          <p:cNvPr id="4" name="Figura a mano libera 3"/>
          <p:cNvSpPr/>
          <p:nvPr/>
        </p:nvSpPr>
        <p:spPr>
          <a:xfrm>
            <a:off x="6373314" y="1340441"/>
            <a:ext cx="188142" cy="223406"/>
          </a:xfrm>
          <a:custGeom>
            <a:avLst/>
            <a:gdLst>
              <a:gd name="connsiteX0" fmla="*/ 0 w 188142"/>
              <a:gd name="connsiteY0" fmla="*/ 0 h 223406"/>
              <a:gd name="connsiteX1" fmla="*/ 0 w 188142"/>
              <a:gd name="connsiteY1" fmla="*/ 0 h 223406"/>
              <a:gd name="connsiteX2" fmla="*/ 164624 w 188142"/>
              <a:gd name="connsiteY2" fmla="*/ 58791 h 223406"/>
              <a:gd name="connsiteX3" fmla="*/ 188142 w 188142"/>
              <a:gd name="connsiteY3" fmla="*/ 94066 h 223406"/>
              <a:gd name="connsiteX4" fmla="*/ 176383 w 188142"/>
              <a:gd name="connsiteY4" fmla="*/ 129340 h 223406"/>
              <a:gd name="connsiteX5" fmla="*/ 94071 w 188142"/>
              <a:gd name="connsiteY5" fmla="*/ 176373 h 223406"/>
              <a:gd name="connsiteX6" fmla="*/ 47035 w 188142"/>
              <a:gd name="connsiteY6" fmla="*/ 223406 h 223406"/>
              <a:gd name="connsiteX7" fmla="*/ 129347 w 188142"/>
              <a:gd name="connsiteY7" fmla="*/ 94066 h 223406"/>
              <a:gd name="connsiteX8" fmla="*/ 129347 w 188142"/>
              <a:gd name="connsiteY8" fmla="*/ 94066 h 2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42" h="223406">
                <a:moveTo>
                  <a:pt x="0" y="0"/>
                </a:moveTo>
                <a:lnTo>
                  <a:pt x="0" y="0"/>
                </a:lnTo>
                <a:cubicBezTo>
                  <a:pt x="37960" y="10352"/>
                  <a:pt x="125373" y="19542"/>
                  <a:pt x="164624" y="58791"/>
                </a:cubicBezTo>
                <a:cubicBezTo>
                  <a:pt x="174617" y="68784"/>
                  <a:pt x="180303" y="82308"/>
                  <a:pt x="188142" y="94066"/>
                </a:cubicBezTo>
                <a:cubicBezTo>
                  <a:pt x="184222" y="105824"/>
                  <a:pt x="184318" y="119819"/>
                  <a:pt x="176383" y="129340"/>
                </a:cubicBezTo>
                <a:cubicBezTo>
                  <a:pt x="149002" y="162195"/>
                  <a:pt x="129237" y="164652"/>
                  <a:pt x="94071" y="176373"/>
                </a:cubicBezTo>
                <a:cubicBezTo>
                  <a:pt x="65691" y="218940"/>
                  <a:pt x="83193" y="205328"/>
                  <a:pt x="47035" y="223406"/>
                </a:cubicBezTo>
                <a:lnTo>
                  <a:pt x="129347" y="94066"/>
                </a:lnTo>
                <a:lnTo>
                  <a:pt x="129347" y="94066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6138136" y="1175825"/>
            <a:ext cx="718494" cy="4409509"/>
          </a:xfrm>
          <a:custGeom>
            <a:avLst/>
            <a:gdLst>
              <a:gd name="connsiteX0" fmla="*/ 70553 w 718494"/>
              <a:gd name="connsiteY0" fmla="*/ 0 h 4409509"/>
              <a:gd name="connsiteX1" fmla="*/ 329249 w 718494"/>
              <a:gd name="connsiteY1" fmla="*/ 82308 h 4409509"/>
              <a:gd name="connsiteX2" fmla="*/ 364525 w 718494"/>
              <a:gd name="connsiteY2" fmla="*/ 105824 h 4409509"/>
              <a:gd name="connsiteX3" fmla="*/ 341008 w 718494"/>
              <a:gd name="connsiteY3" fmla="*/ 141099 h 4409509"/>
              <a:gd name="connsiteX4" fmla="*/ 258695 w 718494"/>
              <a:gd name="connsiteY4" fmla="*/ 176374 h 4409509"/>
              <a:gd name="connsiteX5" fmla="*/ 117589 w 718494"/>
              <a:gd name="connsiteY5" fmla="*/ 258682 h 4409509"/>
              <a:gd name="connsiteX6" fmla="*/ 129348 w 718494"/>
              <a:gd name="connsiteY6" fmla="*/ 293956 h 4409509"/>
              <a:gd name="connsiteX7" fmla="*/ 235178 w 718494"/>
              <a:gd name="connsiteY7" fmla="*/ 388022 h 4409509"/>
              <a:gd name="connsiteX8" fmla="*/ 293972 w 718494"/>
              <a:gd name="connsiteY8" fmla="*/ 435055 h 4409509"/>
              <a:gd name="connsiteX9" fmla="*/ 352766 w 718494"/>
              <a:gd name="connsiteY9" fmla="*/ 470330 h 4409509"/>
              <a:gd name="connsiteX10" fmla="*/ 423320 w 718494"/>
              <a:gd name="connsiteY10" fmla="*/ 517363 h 4409509"/>
              <a:gd name="connsiteX11" fmla="*/ 446837 w 718494"/>
              <a:gd name="connsiteY11" fmla="*/ 552638 h 4409509"/>
              <a:gd name="connsiteX12" fmla="*/ 435079 w 718494"/>
              <a:gd name="connsiteY12" fmla="*/ 587913 h 4409509"/>
              <a:gd name="connsiteX13" fmla="*/ 364525 w 718494"/>
              <a:gd name="connsiteY13" fmla="*/ 634946 h 4409509"/>
              <a:gd name="connsiteX14" fmla="*/ 246936 w 718494"/>
              <a:gd name="connsiteY14" fmla="*/ 681979 h 4409509"/>
              <a:gd name="connsiteX15" fmla="*/ 223419 w 718494"/>
              <a:gd name="connsiteY15" fmla="*/ 717253 h 4409509"/>
              <a:gd name="connsiteX16" fmla="*/ 176383 w 718494"/>
              <a:gd name="connsiteY16" fmla="*/ 729012 h 4409509"/>
              <a:gd name="connsiteX17" fmla="*/ 211660 w 718494"/>
              <a:gd name="connsiteY17" fmla="*/ 776045 h 4409509"/>
              <a:gd name="connsiteX18" fmla="*/ 352766 w 718494"/>
              <a:gd name="connsiteY18" fmla="*/ 881869 h 4409509"/>
              <a:gd name="connsiteX19" fmla="*/ 388043 w 718494"/>
              <a:gd name="connsiteY19" fmla="*/ 928902 h 4409509"/>
              <a:gd name="connsiteX20" fmla="*/ 435079 w 718494"/>
              <a:gd name="connsiteY20" fmla="*/ 999451 h 4409509"/>
              <a:gd name="connsiteX21" fmla="*/ 411561 w 718494"/>
              <a:gd name="connsiteY21" fmla="*/ 1058243 h 4409509"/>
              <a:gd name="connsiteX22" fmla="*/ 376284 w 718494"/>
              <a:gd name="connsiteY22" fmla="*/ 1093517 h 4409509"/>
              <a:gd name="connsiteX23" fmla="*/ 188142 w 718494"/>
              <a:gd name="connsiteY23" fmla="*/ 1222858 h 4409509"/>
              <a:gd name="connsiteX24" fmla="*/ 141107 w 718494"/>
              <a:gd name="connsiteY24" fmla="*/ 1258133 h 4409509"/>
              <a:gd name="connsiteX25" fmla="*/ 117589 w 718494"/>
              <a:gd name="connsiteY25" fmla="*/ 1293408 h 4409509"/>
              <a:gd name="connsiteX26" fmla="*/ 82312 w 718494"/>
              <a:gd name="connsiteY26" fmla="*/ 1340441 h 4409509"/>
              <a:gd name="connsiteX27" fmla="*/ 246936 w 718494"/>
              <a:gd name="connsiteY27" fmla="*/ 1587364 h 4409509"/>
              <a:gd name="connsiteX28" fmla="*/ 411561 w 718494"/>
              <a:gd name="connsiteY28" fmla="*/ 1799013 h 4409509"/>
              <a:gd name="connsiteX29" fmla="*/ 388043 w 718494"/>
              <a:gd name="connsiteY29" fmla="*/ 1928353 h 4409509"/>
              <a:gd name="connsiteX30" fmla="*/ 341008 w 718494"/>
              <a:gd name="connsiteY30" fmla="*/ 1975386 h 4409509"/>
              <a:gd name="connsiteX31" fmla="*/ 293972 w 718494"/>
              <a:gd name="connsiteY31" fmla="*/ 2045936 h 4409509"/>
              <a:gd name="connsiteX32" fmla="*/ 258695 w 718494"/>
              <a:gd name="connsiteY32" fmla="*/ 2104727 h 4409509"/>
              <a:gd name="connsiteX33" fmla="*/ 94071 w 718494"/>
              <a:gd name="connsiteY33" fmla="*/ 2328134 h 4409509"/>
              <a:gd name="connsiteX34" fmla="*/ 70553 w 718494"/>
              <a:gd name="connsiteY34" fmla="*/ 2386925 h 4409509"/>
              <a:gd name="connsiteX35" fmla="*/ 94071 w 718494"/>
              <a:gd name="connsiteY35" fmla="*/ 2469233 h 4409509"/>
              <a:gd name="connsiteX36" fmla="*/ 141107 w 718494"/>
              <a:gd name="connsiteY36" fmla="*/ 2539782 h 4409509"/>
              <a:gd name="connsiteX37" fmla="*/ 435079 w 718494"/>
              <a:gd name="connsiteY37" fmla="*/ 2786706 h 4409509"/>
              <a:gd name="connsiteX38" fmla="*/ 682015 w 718494"/>
              <a:gd name="connsiteY38" fmla="*/ 2986596 h 4409509"/>
              <a:gd name="connsiteX39" fmla="*/ 717292 w 718494"/>
              <a:gd name="connsiteY39" fmla="*/ 3092420 h 4409509"/>
              <a:gd name="connsiteX40" fmla="*/ 682015 w 718494"/>
              <a:gd name="connsiteY40" fmla="*/ 3127695 h 4409509"/>
              <a:gd name="connsiteX41" fmla="*/ 482114 w 718494"/>
              <a:gd name="connsiteY41" fmla="*/ 3257036 h 4409509"/>
              <a:gd name="connsiteX42" fmla="*/ 94071 w 718494"/>
              <a:gd name="connsiteY42" fmla="*/ 3445168 h 4409509"/>
              <a:gd name="connsiteX43" fmla="*/ 47036 w 718494"/>
              <a:gd name="connsiteY43" fmla="*/ 3503959 h 4409509"/>
              <a:gd name="connsiteX44" fmla="*/ 35277 w 718494"/>
              <a:gd name="connsiteY44" fmla="*/ 3562750 h 4409509"/>
              <a:gd name="connsiteX45" fmla="*/ 235178 w 718494"/>
              <a:gd name="connsiteY45" fmla="*/ 3891981 h 4409509"/>
              <a:gd name="connsiteX46" fmla="*/ 282213 w 718494"/>
              <a:gd name="connsiteY46" fmla="*/ 3997806 h 4409509"/>
              <a:gd name="connsiteX47" fmla="*/ 164624 w 718494"/>
              <a:gd name="connsiteY47" fmla="*/ 4080113 h 4409509"/>
              <a:gd name="connsiteX48" fmla="*/ 70553 w 718494"/>
              <a:gd name="connsiteY48" fmla="*/ 4150663 h 4409509"/>
              <a:gd name="connsiteX49" fmla="*/ 23518 w 718494"/>
              <a:gd name="connsiteY49" fmla="*/ 4244729 h 4409509"/>
              <a:gd name="connsiteX50" fmla="*/ 11759 w 718494"/>
              <a:gd name="connsiteY50" fmla="*/ 4315278 h 4409509"/>
              <a:gd name="connsiteX51" fmla="*/ 0 w 718494"/>
              <a:gd name="connsiteY51" fmla="*/ 4350553 h 4409509"/>
              <a:gd name="connsiteX52" fmla="*/ 129348 w 718494"/>
              <a:gd name="connsiteY52" fmla="*/ 4397586 h 4409509"/>
              <a:gd name="connsiteX53" fmla="*/ 188142 w 718494"/>
              <a:gd name="connsiteY53" fmla="*/ 4409344 h 440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18494" h="4409509">
                <a:moveTo>
                  <a:pt x="70553" y="0"/>
                </a:moveTo>
                <a:cubicBezTo>
                  <a:pt x="93677" y="6801"/>
                  <a:pt x="265843" y="50607"/>
                  <a:pt x="329249" y="82308"/>
                </a:cubicBezTo>
                <a:cubicBezTo>
                  <a:pt x="341889" y="88628"/>
                  <a:pt x="352766" y="97985"/>
                  <a:pt x="364525" y="105824"/>
                </a:cubicBezTo>
                <a:cubicBezTo>
                  <a:pt x="356686" y="117582"/>
                  <a:pt x="351001" y="131106"/>
                  <a:pt x="341008" y="141099"/>
                </a:cubicBezTo>
                <a:cubicBezTo>
                  <a:pt x="313939" y="168167"/>
                  <a:pt x="294678" y="167379"/>
                  <a:pt x="258695" y="176374"/>
                </a:cubicBezTo>
                <a:cubicBezTo>
                  <a:pt x="142552" y="253798"/>
                  <a:pt x="193086" y="233516"/>
                  <a:pt x="117589" y="258682"/>
                </a:cubicBezTo>
                <a:cubicBezTo>
                  <a:pt x="121509" y="270440"/>
                  <a:pt x="123199" y="283195"/>
                  <a:pt x="129348" y="293956"/>
                </a:cubicBezTo>
                <a:cubicBezTo>
                  <a:pt x="163872" y="354371"/>
                  <a:pt x="173861" y="343430"/>
                  <a:pt x="235178" y="388022"/>
                </a:cubicBezTo>
                <a:cubicBezTo>
                  <a:pt x="255475" y="402783"/>
                  <a:pt x="273411" y="420663"/>
                  <a:pt x="293972" y="435055"/>
                </a:cubicBezTo>
                <a:cubicBezTo>
                  <a:pt x="312696" y="448161"/>
                  <a:pt x="333484" y="458060"/>
                  <a:pt x="352766" y="470330"/>
                </a:cubicBezTo>
                <a:cubicBezTo>
                  <a:pt x="376612" y="485504"/>
                  <a:pt x="399802" y="501685"/>
                  <a:pt x="423320" y="517363"/>
                </a:cubicBezTo>
                <a:cubicBezTo>
                  <a:pt x="431159" y="529121"/>
                  <a:pt x="444514" y="538698"/>
                  <a:pt x="446837" y="552638"/>
                </a:cubicBezTo>
                <a:cubicBezTo>
                  <a:pt x="448875" y="564864"/>
                  <a:pt x="443843" y="579149"/>
                  <a:pt x="435079" y="587913"/>
                </a:cubicBezTo>
                <a:cubicBezTo>
                  <a:pt x="415092" y="607899"/>
                  <a:pt x="389806" y="622306"/>
                  <a:pt x="364525" y="634946"/>
                </a:cubicBezTo>
                <a:cubicBezTo>
                  <a:pt x="295317" y="669548"/>
                  <a:pt x="334119" y="652919"/>
                  <a:pt x="246936" y="681979"/>
                </a:cubicBezTo>
                <a:cubicBezTo>
                  <a:pt x="239097" y="693737"/>
                  <a:pt x="235177" y="709414"/>
                  <a:pt x="223419" y="717253"/>
                </a:cubicBezTo>
                <a:cubicBezTo>
                  <a:pt x="209972" y="726217"/>
                  <a:pt x="179553" y="713165"/>
                  <a:pt x="176383" y="729012"/>
                </a:cubicBezTo>
                <a:cubicBezTo>
                  <a:pt x="172539" y="748229"/>
                  <a:pt x="197802" y="762188"/>
                  <a:pt x="211660" y="776045"/>
                </a:cubicBezTo>
                <a:cubicBezTo>
                  <a:pt x="373532" y="937908"/>
                  <a:pt x="192476" y="739396"/>
                  <a:pt x="352766" y="881869"/>
                </a:cubicBezTo>
                <a:cubicBezTo>
                  <a:pt x="367414" y="894888"/>
                  <a:pt x="376804" y="912847"/>
                  <a:pt x="388043" y="928902"/>
                </a:cubicBezTo>
                <a:cubicBezTo>
                  <a:pt x="404252" y="952056"/>
                  <a:pt x="435079" y="999451"/>
                  <a:pt x="435079" y="999451"/>
                </a:cubicBezTo>
                <a:cubicBezTo>
                  <a:pt x="427240" y="1019048"/>
                  <a:pt x="422748" y="1040345"/>
                  <a:pt x="411561" y="1058243"/>
                </a:cubicBezTo>
                <a:cubicBezTo>
                  <a:pt x="402747" y="1072344"/>
                  <a:pt x="388799" y="1082567"/>
                  <a:pt x="376284" y="1093517"/>
                </a:cubicBezTo>
                <a:cubicBezTo>
                  <a:pt x="269584" y="1186874"/>
                  <a:pt x="354952" y="1097755"/>
                  <a:pt x="188142" y="1222858"/>
                </a:cubicBezTo>
                <a:cubicBezTo>
                  <a:pt x="172464" y="1234616"/>
                  <a:pt x="154965" y="1244276"/>
                  <a:pt x="141107" y="1258133"/>
                </a:cubicBezTo>
                <a:cubicBezTo>
                  <a:pt x="131114" y="1268126"/>
                  <a:pt x="125803" y="1281909"/>
                  <a:pt x="117589" y="1293408"/>
                </a:cubicBezTo>
                <a:cubicBezTo>
                  <a:pt x="106198" y="1309355"/>
                  <a:pt x="94071" y="1324763"/>
                  <a:pt x="82312" y="1340441"/>
                </a:cubicBezTo>
                <a:cubicBezTo>
                  <a:pt x="137320" y="1436700"/>
                  <a:pt x="165365" y="1492203"/>
                  <a:pt x="246936" y="1587364"/>
                </a:cubicBezTo>
                <a:cubicBezTo>
                  <a:pt x="399451" y="1765288"/>
                  <a:pt x="355720" y="1687338"/>
                  <a:pt x="411561" y="1799013"/>
                </a:cubicBezTo>
                <a:cubicBezTo>
                  <a:pt x="403722" y="1842126"/>
                  <a:pt x="404318" y="1887667"/>
                  <a:pt x="388043" y="1928353"/>
                </a:cubicBezTo>
                <a:cubicBezTo>
                  <a:pt x="379808" y="1948939"/>
                  <a:pt x="354859" y="1958073"/>
                  <a:pt x="341008" y="1975386"/>
                </a:cubicBezTo>
                <a:cubicBezTo>
                  <a:pt x="323351" y="1997456"/>
                  <a:pt x="309147" y="2022091"/>
                  <a:pt x="293972" y="2045936"/>
                </a:cubicBezTo>
                <a:cubicBezTo>
                  <a:pt x="281702" y="2065217"/>
                  <a:pt x="272727" y="2086687"/>
                  <a:pt x="258695" y="2104727"/>
                </a:cubicBezTo>
                <a:cubicBezTo>
                  <a:pt x="131901" y="2267739"/>
                  <a:pt x="151503" y="2201791"/>
                  <a:pt x="94071" y="2328134"/>
                </a:cubicBezTo>
                <a:cubicBezTo>
                  <a:pt x="85336" y="2347349"/>
                  <a:pt x="78392" y="2367328"/>
                  <a:pt x="70553" y="2386925"/>
                </a:cubicBezTo>
                <a:cubicBezTo>
                  <a:pt x="78392" y="2414361"/>
                  <a:pt x="82113" y="2443326"/>
                  <a:pt x="94071" y="2469233"/>
                </a:cubicBezTo>
                <a:cubicBezTo>
                  <a:pt x="105916" y="2494895"/>
                  <a:pt x="122495" y="2518512"/>
                  <a:pt x="141107" y="2539782"/>
                </a:cubicBezTo>
                <a:cubicBezTo>
                  <a:pt x="267250" y="2683938"/>
                  <a:pt x="270553" y="2657443"/>
                  <a:pt x="435079" y="2786706"/>
                </a:cubicBezTo>
                <a:cubicBezTo>
                  <a:pt x="927267" y="3173403"/>
                  <a:pt x="352857" y="2739739"/>
                  <a:pt x="682015" y="2986596"/>
                </a:cubicBezTo>
                <a:cubicBezTo>
                  <a:pt x="694478" y="3011521"/>
                  <a:pt x="724890" y="3062029"/>
                  <a:pt x="717292" y="3092420"/>
                </a:cubicBezTo>
                <a:cubicBezTo>
                  <a:pt x="713259" y="3108553"/>
                  <a:pt x="694530" y="3116745"/>
                  <a:pt x="682015" y="3127695"/>
                </a:cubicBezTo>
                <a:cubicBezTo>
                  <a:pt x="618960" y="3182865"/>
                  <a:pt x="561888" y="3218229"/>
                  <a:pt x="482114" y="3257036"/>
                </a:cubicBezTo>
                <a:cubicBezTo>
                  <a:pt x="431811" y="3281507"/>
                  <a:pt x="183072" y="3371004"/>
                  <a:pt x="94071" y="3445168"/>
                </a:cubicBezTo>
                <a:cubicBezTo>
                  <a:pt x="74791" y="3461234"/>
                  <a:pt x="62714" y="3484362"/>
                  <a:pt x="47036" y="3503959"/>
                </a:cubicBezTo>
                <a:cubicBezTo>
                  <a:pt x="43116" y="3523556"/>
                  <a:pt x="31991" y="3543037"/>
                  <a:pt x="35277" y="3562750"/>
                </a:cubicBezTo>
                <a:cubicBezTo>
                  <a:pt x="84346" y="3857151"/>
                  <a:pt x="77821" y="3577273"/>
                  <a:pt x="235178" y="3891981"/>
                </a:cubicBezTo>
                <a:cubicBezTo>
                  <a:pt x="268135" y="3957893"/>
                  <a:pt x="252185" y="3922740"/>
                  <a:pt x="282213" y="3997806"/>
                </a:cubicBezTo>
                <a:cubicBezTo>
                  <a:pt x="132236" y="4110281"/>
                  <a:pt x="367340" y="3935324"/>
                  <a:pt x="164624" y="4080113"/>
                </a:cubicBezTo>
                <a:cubicBezTo>
                  <a:pt x="132729" y="4102894"/>
                  <a:pt x="70553" y="4150663"/>
                  <a:pt x="70553" y="4150663"/>
                </a:cubicBezTo>
                <a:cubicBezTo>
                  <a:pt x="45699" y="4187943"/>
                  <a:pt x="36794" y="4196052"/>
                  <a:pt x="23518" y="4244729"/>
                </a:cubicBezTo>
                <a:cubicBezTo>
                  <a:pt x="17245" y="4267730"/>
                  <a:pt x="16931" y="4292005"/>
                  <a:pt x="11759" y="4315278"/>
                </a:cubicBezTo>
                <a:cubicBezTo>
                  <a:pt x="9070" y="4327377"/>
                  <a:pt x="3920" y="4338795"/>
                  <a:pt x="0" y="4350553"/>
                </a:cubicBezTo>
                <a:cubicBezTo>
                  <a:pt x="61664" y="4412213"/>
                  <a:pt x="11098" y="4376087"/>
                  <a:pt x="129348" y="4397586"/>
                </a:cubicBezTo>
                <a:cubicBezTo>
                  <a:pt x="207656" y="4411823"/>
                  <a:pt x="129716" y="4409344"/>
                  <a:pt x="188142" y="440934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Ovale 26"/>
          <p:cNvSpPr/>
          <p:nvPr/>
        </p:nvSpPr>
        <p:spPr bwMode="auto">
          <a:xfrm>
            <a:off x="6444208" y="5625244"/>
            <a:ext cx="914400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8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4A6-701E-C445-BC24-CAA7E1EC5028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AIBBA&amp;AgICAV Presentation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6382-EA16-224E-A36C-DDF74522C371}" type="slidenum">
              <a:rPr lang="it-IT"/>
              <a:pPr/>
              <a:t>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956" y="-9153"/>
            <a:ext cx="1476163" cy="1768737"/>
          </a:xfrm>
          <a:prstGeom prst="rect">
            <a:avLst/>
          </a:prstGeom>
        </p:spPr>
      </p:pic>
      <p:sp>
        <p:nvSpPr>
          <p:cNvPr id="211993" name="Rectangle 25"/>
          <p:cNvSpPr>
            <a:spLocks noGrp="1" noChangeArrowheads="1"/>
          </p:cNvSpPr>
          <p:nvPr>
            <p:ph type="title"/>
          </p:nvPr>
        </p:nvSpPr>
        <p:spPr>
          <a:xfrm>
            <a:off x="3563888" y="260648"/>
            <a:ext cx="2844316" cy="79208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0066"/>
                </a:solidFill>
              </a:rPr>
              <a:t>Menu</a:t>
            </a:r>
            <a:endParaRPr lang="it-IT" dirty="0">
              <a:solidFill>
                <a:srgbClr val="000066"/>
              </a:solidFill>
            </a:endParaRPr>
          </a:p>
        </p:txBody>
      </p:sp>
      <p:sp>
        <p:nvSpPr>
          <p:cNvPr id="211975" name="AutoShape 7" descr="2Q=="/>
          <p:cNvSpPr>
            <a:spLocks noChangeAspect="1" noChangeArrowheads="1"/>
          </p:cNvSpPr>
          <p:nvPr/>
        </p:nvSpPr>
        <p:spPr bwMode="auto">
          <a:xfrm>
            <a:off x="168275" y="460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1977" name="AutoShape 9" descr="2Q=="/>
          <p:cNvSpPr>
            <a:spLocks noChangeAspect="1" noChangeArrowheads="1"/>
          </p:cNvSpPr>
          <p:nvPr/>
        </p:nvSpPr>
        <p:spPr bwMode="auto">
          <a:xfrm>
            <a:off x="168275" y="460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1979" name="AutoShape 11" descr="2Q=="/>
          <p:cNvSpPr>
            <a:spLocks noChangeAspect="1" noChangeArrowheads="1"/>
          </p:cNvSpPr>
          <p:nvPr/>
        </p:nvSpPr>
        <p:spPr bwMode="auto">
          <a:xfrm>
            <a:off x="168275" y="460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1981" name="AutoShape 13" descr="2Q=="/>
          <p:cNvSpPr>
            <a:spLocks noChangeAspect="1" noChangeArrowheads="1"/>
          </p:cNvSpPr>
          <p:nvPr/>
        </p:nvSpPr>
        <p:spPr bwMode="auto">
          <a:xfrm>
            <a:off x="168275" y="460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1985" name="AutoShape 17" descr="Z"/>
          <p:cNvSpPr>
            <a:spLocks noChangeAspect="1" noChangeArrowheads="1"/>
          </p:cNvSpPr>
          <p:nvPr/>
        </p:nvSpPr>
        <p:spPr bwMode="auto">
          <a:xfrm>
            <a:off x="168275" y="460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1987" name="AutoShape 19" descr="Z"/>
          <p:cNvSpPr>
            <a:spLocks noChangeAspect="1" noChangeArrowheads="1"/>
          </p:cNvSpPr>
          <p:nvPr/>
        </p:nvSpPr>
        <p:spPr bwMode="auto">
          <a:xfrm>
            <a:off x="168275" y="460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1989" name="AutoShape 21" descr="Z"/>
          <p:cNvSpPr>
            <a:spLocks noChangeAspect="1" noChangeArrowheads="1"/>
          </p:cNvSpPr>
          <p:nvPr/>
        </p:nvSpPr>
        <p:spPr bwMode="auto">
          <a:xfrm>
            <a:off x="168275" y="460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11992" name="Picture 24" descr="logo-agicavaibb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34050"/>
            <a:ext cx="1038225" cy="1123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1439652" y="2024844"/>
            <a:ext cx="7164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 smtClean="0">
                <a:solidFill>
                  <a:srgbClr val="000090"/>
                </a:solidFill>
              </a:rPr>
              <a:t>Il fenomeno B&amp;B ed Extralberghiero in Italia</a:t>
            </a:r>
          </a:p>
          <a:p>
            <a:pPr algn="just"/>
            <a:endParaRPr lang="it-IT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</a:rPr>
              <a:t>N</a:t>
            </a:r>
            <a:r>
              <a:rPr lang="it-IT" dirty="0" smtClean="0">
                <a:solidFill>
                  <a:srgbClr val="000090"/>
                </a:solidFill>
              </a:rPr>
              <a:t>umeri </a:t>
            </a:r>
            <a:r>
              <a:rPr lang="it-IT" dirty="0">
                <a:solidFill>
                  <a:srgbClr val="000090"/>
                </a:solidFill>
              </a:rPr>
              <a:t>di Expo 2015 </a:t>
            </a:r>
            <a:endParaRPr lang="it-IT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it-IT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</a:rPr>
              <a:t>C</a:t>
            </a:r>
            <a:r>
              <a:rPr lang="it-IT" dirty="0" smtClean="0">
                <a:solidFill>
                  <a:srgbClr val="000090"/>
                </a:solidFill>
              </a:rPr>
              <a:t>osa </a:t>
            </a:r>
            <a:r>
              <a:rPr lang="it-IT" dirty="0">
                <a:solidFill>
                  <a:srgbClr val="000090"/>
                </a:solidFill>
              </a:rPr>
              <a:t>significa in termini di pernottamenti e </a:t>
            </a:r>
            <a:r>
              <a:rPr lang="it-IT" dirty="0" smtClean="0">
                <a:solidFill>
                  <a:srgbClr val="000090"/>
                </a:solidFill>
              </a:rPr>
              <a:t>fatturati</a:t>
            </a:r>
          </a:p>
          <a:p>
            <a:pPr marL="285750" indent="-285750" algn="just">
              <a:buFont typeface="Arial"/>
              <a:buChar char="•"/>
            </a:pPr>
            <a:endParaRPr lang="it-IT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</a:rPr>
              <a:t>S</a:t>
            </a:r>
            <a:r>
              <a:rPr lang="it-IT" dirty="0" smtClean="0">
                <a:solidFill>
                  <a:srgbClr val="000090"/>
                </a:solidFill>
              </a:rPr>
              <a:t>tatistiche </a:t>
            </a:r>
            <a:r>
              <a:rPr lang="it-IT" dirty="0" err="1" smtClean="0">
                <a:solidFill>
                  <a:srgbClr val="000090"/>
                </a:solidFill>
              </a:rPr>
              <a:t>pre</a:t>
            </a:r>
            <a:r>
              <a:rPr lang="it-IT" dirty="0" smtClean="0">
                <a:solidFill>
                  <a:srgbClr val="000090"/>
                </a:solidFill>
              </a:rPr>
              <a:t> e post EXPO 2015</a:t>
            </a:r>
          </a:p>
          <a:p>
            <a:pPr marL="285750" indent="-285750" algn="just">
              <a:buFont typeface="Arial"/>
              <a:buChar char="•"/>
            </a:pPr>
            <a:endParaRPr lang="it-IT" dirty="0">
              <a:solidFill>
                <a:srgbClr val="00009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</a:rPr>
              <a:t>I</a:t>
            </a:r>
            <a:r>
              <a:rPr lang="it-IT" dirty="0" smtClean="0">
                <a:solidFill>
                  <a:srgbClr val="000090"/>
                </a:solidFill>
              </a:rPr>
              <a:t>l </a:t>
            </a:r>
            <a:r>
              <a:rPr lang="it-IT" dirty="0">
                <a:solidFill>
                  <a:srgbClr val="000090"/>
                </a:solidFill>
              </a:rPr>
              <a:t>Giubileo </a:t>
            </a:r>
            <a:r>
              <a:rPr lang="it-IT" dirty="0" smtClean="0">
                <a:solidFill>
                  <a:srgbClr val="000090"/>
                </a:solidFill>
              </a:rPr>
              <a:t>come caso di confronto</a:t>
            </a:r>
          </a:p>
          <a:p>
            <a:pPr marL="285750" indent="-285750" algn="just">
              <a:buFont typeface="Arial"/>
              <a:buChar char="•"/>
            </a:pPr>
            <a:endParaRPr lang="it-IT" dirty="0">
              <a:solidFill>
                <a:srgbClr val="00009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</a:rPr>
              <a:t>I</a:t>
            </a:r>
            <a:r>
              <a:rPr lang="it-IT" dirty="0" smtClean="0">
                <a:solidFill>
                  <a:srgbClr val="000090"/>
                </a:solidFill>
              </a:rPr>
              <a:t>l </a:t>
            </a:r>
            <a:r>
              <a:rPr lang="it-IT" dirty="0">
                <a:solidFill>
                  <a:srgbClr val="000090"/>
                </a:solidFill>
              </a:rPr>
              <a:t>futuro </a:t>
            </a:r>
            <a:r>
              <a:rPr lang="it-IT" dirty="0" smtClean="0">
                <a:solidFill>
                  <a:srgbClr val="000090"/>
                </a:solidFill>
              </a:rPr>
              <a:t>economico dopo </a:t>
            </a:r>
            <a:r>
              <a:rPr lang="it-IT" dirty="0">
                <a:solidFill>
                  <a:srgbClr val="000090"/>
                </a:solidFill>
              </a:rPr>
              <a:t>E</a:t>
            </a:r>
            <a:r>
              <a:rPr lang="it-IT" dirty="0" smtClean="0">
                <a:solidFill>
                  <a:srgbClr val="000090"/>
                </a:solidFill>
              </a:rPr>
              <a:t>xpo</a:t>
            </a:r>
          </a:p>
          <a:p>
            <a:pPr marL="285750" indent="-285750" algn="just">
              <a:buFont typeface="Arial"/>
              <a:buChar char="•"/>
            </a:pPr>
            <a:endParaRPr lang="it-IT" dirty="0">
              <a:solidFill>
                <a:srgbClr val="00009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 smtClean="0">
                <a:solidFill>
                  <a:srgbClr val="000090"/>
                </a:solidFill>
              </a:rPr>
              <a:t>Conclusioni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1489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-14258"/>
            <a:ext cx="7491412" cy="788132"/>
          </a:xfrm>
        </p:spPr>
        <p:txBody>
          <a:bodyPr/>
          <a:lstStyle/>
          <a:p>
            <a:pPr algn="ctr"/>
            <a:r>
              <a:rPr lang="it-IT" sz="2800" dirty="0" smtClean="0"/>
              <a:t>Le dinamiche probabili in Lombardia – Expo 2015</a:t>
            </a:r>
            <a:endParaRPr lang="it-IT" sz="2800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35596" y="728700"/>
            <a:ext cx="8136396" cy="2679791"/>
          </a:xfrm>
        </p:spPr>
        <p:txBody>
          <a:bodyPr/>
          <a:lstStyle/>
          <a:p>
            <a:pPr marL="0" indent="0" algn="just">
              <a:buNone/>
            </a:pPr>
            <a:endParaRPr lang="it-IT" sz="1800" b="0" dirty="0"/>
          </a:p>
          <a:p>
            <a:pPr algn="just"/>
            <a:r>
              <a:rPr lang="it-IT" sz="1600" dirty="0" smtClean="0"/>
              <a:t>La Lombardia </a:t>
            </a:r>
            <a:r>
              <a:rPr lang="it-IT" sz="1600" b="0" dirty="0" smtClean="0"/>
              <a:t>registra negli ultimi anni prima del Giubileo (1997-1999) </a:t>
            </a:r>
            <a:r>
              <a:rPr lang="it-IT" sz="1600" dirty="0" smtClean="0"/>
              <a:t>incrementi medi di presenze del 1,3 %</a:t>
            </a:r>
            <a:r>
              <a:rPr lang="it-IT" sz="1600" b="0" dirty="0" smtClean="0"/>
              <a:t> annui a fronte di </a:t>
            </a:r>
            <a:r>
              <a:rPr lang="it-IT" sz="1600" dirty="0" smtClean="0"/>
              <a:t>un incremento di letti dell’8%. Quindi si registra in Lombardia, </a:t>
            </a:r>
            <a:r>
              <a:rPr lang="it-IT" sz="1600" dirty="0" err="1" smtClean="0"/>
              <a:t>pre</a:t>
            </a:r>
            <a:r>
              <a:rPr lang="it-IT" sz="1600" dirty="0" smtClean="0"/>
              <a:t>-Expo, una performance maggiore rispetto al Lazio </a:t>
            </a:r>
            <a:r>
              <a:rPr lang="it-IT" sz="1600" dirty="0" err="1" smtClean="0"/>
              <a:t>pre</a:t>
            </a:r>
            <a:r>
              <a:rPr lang="it-IT" sz="1600" dirty="0" smtClean="0"/>
              <a:t>-Giubileo.</a:t>
            </a:r>
          </a:p>
          <a:p>
            <a:pPr algn="just"/>
            <a:endParaRPr lang="it-IT" sz="1600" b="0" dirty="0"/>
          </a:p>
          <a:p>
            <a:pPr algn="just"/>
            <a:r>
              <a:rPr lang="it-IT" sz="1600" dirty="0"/>
              <a:t>Milano, Varese, Como, Pavia e Monza </a:t>
            </a:r>
            <a:r>
              <a:rPr lang="it-IT" sz="1600" b="0" dirty="0"/>
              <a:t>sono da tempo oggetto di incremento di interesse turistico, e </a:t>
            </a:r>
            <a:r>
              <a:rPr lang="it-IT" sz="1600" dirty="0"/>
              <a:t>le sue dinamiche puntuali non dovrebbero quindi essere stravolte nel lungo termine </a:t>
            </a:r>
            <a:r>
              <a:rPr lang="it-IT" sz="1600" b="0" dirty="0"/>
              <a:t>post-Expo rispetto agli altri anni</a:t>
            </a:r>
            <a:r>
              <a:rPr lang="it-IT" sz="1600" b="0" dirty="0" smtClean="0"/>
              <a:t>.</a:t>
            </a:r>
          </a:p>
          <a:p>
            <a:pPr algn="just"/>
            <a:endParaRPr lang="it-IT" sz="1600" b="0" dirty="0"/>
          </a:p>
          <a:p>
            <a:pPr algn="just"/>
            <a:endParaRPr lang="it-IT" sz="1600" b="0" dirty="0"/>
          </a:p>
          <a:p>
            <a:pPr algn="just"/>
            <a:endParaRPr lang="it-IT" sz="2000" b="0" dirty="0"/>
          </a:p>
          <a:p>
            <a:pPr algn="just"/>
            <a:endParaRPr lang="it-IT" sz="1600" b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8" name="Immagine 7" descr="STATPRESPROVLOMBAR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0988"/>
            <a:ext cx="820840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3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-14258"/>
            <a:ext cx="7491412" cy="788132"/>
          </a:xfrm>
        </p:spPr>
        <p:txBody>
          <a:bodyPr/>
          <a:lstStyle/>
          <a:p>
            <a:pPr algn="ctr"/>
            <a:r>
              <a:rPr lang="it-IT" sz="2800" dirty="0" smtClean="0"/>
              <a:t>Le dinamiche probabili in Lombardia – Expo 2015</a:t>
            </a:r>
            <a:endParaRPr lang="it-IT" sz="2800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99592" y="404664"/>
            <a:ext cx="8136396" cy="3969060"/>
          </a:xfrm>
        </p:spPr>
        <p:txBody>
          <a:bodyPr/>
          <a:lstStyle/>
          <a:p>
            <a:pPr algn="just"/>
            <a:endParaRPr lang="it-IT" sz="1600" b="0" dirty="0"/>
          </a:p>
          <a:p>
            <a:pPr algn="just"/>
            <a:r>
              <a:rPr lang="it-IT" sz="1600" dirty="0" smtClean="0"/>
              <a:t>Più ampio dovrebbe essere il cd. “sbalzo congiunturale” 2015/2014 </a:t>
            </a:r>
            <a:r>
              <a:rPr lang="it-IT" sz="1600" b="0" dirty="0" smtClean="0"/>
              <a:t>per le altre province e quindi a rischio l’evoluzione positiva sia nel breve (</a:t>
            </a:r>
            <a:r>
              <a:rPr lang="it-IT" sz="1600" dirty="0" smtClean="0"/>
              <a:t>cd. “cannibalizzazione</a:t>
            </a:r>
            <a:r>
              <a:rPr lang="it-IT" sz="1600" b="0" dirty="0" smtClean="0"/>
              <a:t>”) che nel lungo termine post-Expo per le province che già prima erano meno virtuose (es: Cremona o Mantova).</a:t>
            </a:r>
          </a:p>
          <a:p>
            <a:pPr algn="just"/>
            <a:endParaRPr lang="it-IT" sz="1600" b="0" dirty="0"/>
          </a:p>
          <a:p>
            <a:pPr algn="just"/>
            <a:r>
              <a:rPr lang="it-IT" sz="1600" dirty="0"/>
              <a:t>Le permanenze medie in </a:t>
            </a:r>
            <a:r>
              <a:rPr lang="it-IT" sz="1600" dirty="0" smtClean="0"/>
              <a:t>Lombardia verranno incrementate. </a:t>
            </a:r>
            <a:r>
              <a:rPr lang="it-IT" sz="1600" b="0" dirty="0"/>
              <a:t>Nel premettere che la Lombardia non si è mai caratterizzata per una particolare capacità di trattenere a lungo i suoi visitatori – come d’altra parte nemmeno il Lazio </a:t>
            </a:r>
            <a:r>
              <a:rPr lang="it-IT" sz="1600" i="1" dirty="0" smtClean="0"/>
              <a:t>(Lombardia: 2,63 </a:t>
            </a:r>
            <a:r>
              <a:rPr lang="it-IT" sz="1600" i="1" dirty="0"/>
              <a:t>giorni nel 2012 rispetto ai 2,47 gg. nel 2008) </a:t>
            </a:r>
            <a:r>
              <a:rPr lang="it-IT" sz="1600" b="0" dirty="0"/>
              <a:t>il motivo essendo rintracciabile nella limitata offerta di interesse per il turismo “duraturo” proprio delle vacanze invernali o estive), si potrà probabilmente </a:t>
            </a:r>
            <a:r>
              <a:rPr lang="it-IT" sz="1600" dirty="0"/>
              <a:t>rintracciare un’altra eredità dell’Expo in un probabile incremento di permanenza media dei turisti nella provincia sede dell’Expo (</a:t>
            </a:r>
            <a:r>
              <a:rPr lang="it-IT" sz="1600" dirty="0" smtClean="0"/>
              <a:t>Milano</a:t>
            </a:r>
            <a:r>
              <a:rPr lang="it-IT" sz="1600" b="0" dirty="0" smtClean="0"/>
              <a:t>: 2,02 gg</a:t>
            </a:r>
            <a:r>
              <a:rPr lang="it-IT" sz="1600" b="0" dirty="0"/>
              <a:t>.</a:t>
            </a:r>
            <a:r>
              <a:rPr lang="it-IT" sz="1600" b="0" dirty="0" smtClean="0"/>
              <a:t>) ed </a:t>
            </a:r>
            <a:r>
              <a:rPr lang="it-IT" sz="1600" dirty="0" smtClean="0"/>
              <a:t>in regione Lombardia </a:t>
            </a:r>
            <a:r>
              <a:rPr lang="it-IT" sz="1600" b="0" dirty="0" smtClean="0"/>
              <a:t>(2,63 gg.) ed una minore incisività del fenomeno </a:t>
            </a:r>
            <a:r>
              <a:rPr lang="it-IT" sz="1600" b="0" dirty="0"/>
              <a:t>in </a:t>
            </a:r>
            <a:r>
              <a:rPr lang="it-IT" sz="1600" b="0" dirty="0" smtClean="0"/>
              <a:t>quelle province che già ora sono </a:t>
            </a:r>
            <a:r>
              <a:rPr lang="it-IT" sz="1600" b="0" dirty="0"/>
              <a:t>più virtuose (SO: 3,68 gg.)</a:t>
            </a:r>
          </a:p>
          <a:p>
            <a:pPr algn="just"/>
            <a:endParaRPr lang="it-IT" sz="1600" b="0" dirty="0"/>
          </a:p>
          <a:p>
            <a:pPr algn="just"/>
            <a:endParaRPr lang="it-IT" sz="1600" b="0" dirty="0"/>
          </a:p>
          <a:p>
            <a:pPr algn="just"/>
            <a:endParaRPr lang="it-IT" sz="2000" b="0" dirty="0"/>
          </a:p>
          <a:p>
            <a:pPr algn="just"/>
            <a:endParaRPr lang="it-IT" sz="1600" b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8" name="Immagine 7" descr="STATpermme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1128"/>
            <a:ext cx="7200800" cy="2404528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 bwMode="auto">
          <a:xfrm>
            <a:off x="3419872" y="4473116"/>
            <a:ext cx="0" cy="2088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CasellaDiTesto 13"/>
          <p:cNvSpPr txBox="1"/>
          <p:nvPr/>
        </p:nvSpPr>
        <p:spPr>
          <a:xfrm>
            <a:off x="6905174" y="4437112"/>
            <a:ext cx="1754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0" i="1" dirty="0" smtClean="0"/>
              <a:t>Presenze Giubileo</a:t>
            </a:r>
            <a:endParaRPr lang="it-IT" sz="1600" b="0" i="1" dirty="0"/>
          </a:p>
        </p:txBody>
      </p:sp>
    </p:spTree>
    <p:extLst>
      <p:ext uri="{BB962C8B-B14F-4D97-AF65-F5344CB8AC3E}">
        <p14:creationId xmlns:p14="http://schemas.microsoft.com/office/powerpoint/2010/main" val="207617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Conclusioni </a:t>
            </a:r>
            <a:r>
              <a:rPr lang="it-IT" sz="3200" i="1" dirty="0" smtClean="0"/>
              <a:t>– Plus (+)</a:t>
            </a:r>
            <a:endParaRPr lang="it-IT" sz="3200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259632" y="512676"/>
            <a:ext cx="7704856" cy="6768752"/>
          </a:xfrm>
        </p:spPr>
        <p:txBody>
          <a:bodyPr/>
          <a:lstStyle/>
          <a:p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/>
              <a:t>Dietro alle “luci della ribalta” di EXPO 2015 probabilmente:</a:t>
            </a:r>
          </a:p>
          <a:p>
            <a:pPr marL="0" indent="0">
              <a:buNone/>
            </a:pPr>
            <a:endParaRPr lang="it-IT" sz="1600" dirty="0" smtClean="0"/>
          </a:p>
          <a:p>
            <a:pPr algn="just"/>
            <a:r>
              <a:rPr lang="it-IT" sz="1600" dirty="0" smtClean="0"/>
              <a:t> </a:t>
            </a:r>
            <a:r>
              <a:rPr lang="it-IT" sz="2800" dirty="0" smtClean="0"/>
              <a:t>+</a:t>
            </a:r>
            <a:r>
              <a:rPr lang="it-IT" sz="1600" dirty="0" smtClean="0"/>
              <a:t> </a:t>
            </a:r>
            <a:r>
              <a:rPr lang="it-IT" sz="2000" dirty="0" smtClean="0"/>
              <a:t>Ci sarà un </a:t>
            </a:r>
            <a:r>
              <a:rPr lang="it-IT" sz="2000" dirty="0"/>
              <a:t>incremento per il </a:t>
            </a:r>
            <a:r>
              <a:rPr lang="it-IT" sz="2000" dirty="0" smtClean="0"/>
              <a:t>2015 incoraggiante </a:t>
            </a:r>
            <a:r>
              <a:rPr lang="it-IT" sz="2000" b="0" dirty="0" smtClean="0"/>
              <a:t>per tutte le province in termini di crescita di presenze/fatturato rispetto agli anni precedenti (cd. “impatto congiunturale”).</a:t>
            </a:r>
          </a:p>
          <a:p>
            <a:pPr algn="just"/>
            <a:endParaRPr lang="it-IT" sz="2000" dirty="0"/>
          </a:p>
          <a:p>
            <a:pPr algn="just"/>
            <a:r>
              <a:rPr lang="it-IT" sz="1600" dirty="0" smtClean="0"/>
              <a:t>  </a:t>
            </a:r>
            <a:r>
              <a:rPr lang="it-IT" sz="2800" dirty="0" smtClean="0"/>
              <a:t>+</a:t>
            </a:r>
            <a:r>
              <a:rPr lang="it-IT" sz="1600" dirty="0" smtClean="0"/>
              <a:t> </a:t>
            </a:r>
            <a:r>
              <a:rPr lang="it-IT" sz="2000" dirty="0" smtClean="0"/>
              <a:t>Miglioreranno nel lungo periodo servizi, fatturato</a:t>
            </a:r>
            <a:r>
              <a:rPr lang="it-IT" sz="2000" b="0" dirty="0" smtClean="0"/>
              <a:t>, infrastrutture per la capitale Milano e per la Regione intera oltre che per l’Italia.</a:t>
            </a:r>
          </a:p>
          <a:p>
            <a:pPr algn="just"/>
            <a:endParaRPr lang="it-IT" sz="2000" b="0" dirty="0"/>
          </a:p>
          <a:p>
            <a:pPr algn="just"/>
            <a:r>
              <a:rPr lang="it-IT" sz="1600" dirty="0" smtClean="0"/>
              <a:t> </a:t>
            </a:r>
            <a:r>
              <a:rPr lang="it-IT" sz="2800" dirty="0" smtClean="0"/>
              <a:t>+</a:t>
            </a:r>
            <a:r>
              <a:rPr lang="it-IT" sz="1600" dirty="0" smtClean="0"/>
              <a:t> </a:t>
            </a:r>
            <a:r>
              <a:rPr lang="it-IT" sz="2000" dirty="0" smtClean="0"/>
              <a:t>Miglioreranno fatturato e presenze per le strutture ricettive di Milano e province confinanti (Varese, Pavia, Monza, Como) </a:t>
            </a:r>
            <a:r>
              <a:rPr lang="it-IT" sz="2000" b="0" dirty="0" smtClean="0"/>
              <a:t>in maniera eclatante per il 2015 e verrà mantenuta in valori assoluti anche per gli anni successivi.</a:t>
            </a:r>
          </a:p>
          <a:p>
            <a:pPr algn="just"/>
            <a:endParaRPr lang="it-IT" sz="2000" b="0" dirty="0"/>
          </a:p>
          <a:p>
            <a:pPr algn="just"/>
            <a:endParaRPr lang="it-IT" sz="1600" b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7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91412" cy="788132"/>
          </a:xfrm>
        </p:spPr>
        <p:txBody>
          <a:bodyPr/>
          <a:lstStyle/>
          <a:p>
            <a:pPr algn="ctr"/>
            <a:r>
              <a:rPr lang="it-IT" sz="4000" dirty="0" smtClean="0"/>
              <a:t>Conclusioni </a:t>
            </a:r>
            <a:r>
              <a:rPr lang="it-IT" sz="3200" i="1" dirty="0" smtClean="0"/>
              <a:t>– </a:t>
            </a:r>
            <a:r>
              <a:rPr lang="it-IT" sz="3200" i="1" dirty="0" err="1" smtClean="0"/>
              <a:t>Minus</a:t>
            </a:r>
            <a:r>
              <a:rPr lang="it-IT" sz="3200" i="1" dirty="0" smtClean="0"/>
              <a:t> (-)</a:t>
            </a:r>
            <a:endParaRPr lang="it-IT" sz="3200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7624" y="764704"/>
            <a:ext cx="7704856" cy="6624736"/>
          </a:xfrm>
        </p:spPr>
        <p:txBody>
          <a:bodyPr/>
          <a:lstStyle/>
          <a:p>
            <a:pPr marL="0" indent="0">
              <a:buNone/>
            </a:pPr>
            <a:endParaRPr lang="it-IT" sz="1600" dirty="0" smtClean="0"/>
          </a:p>
          <a:p>
            <a:pPr algn="just"/>
            <a:r>
              <a:rPr lang="it-IT" sz="1600" dirty="0" smtClean="0"/>
              <a:t> </a:t>
            </a:r>
            <a:r>
              <a:rPr lang="it-IT" sz="3600" dirty="0" smtClean="0"/>
              <a:t>-</a:t>
            </a:r>
            <a:r>
              <a:rPr lang="it-IT" sz="1600" dirty="0" smtClean="0"/>
              <a:t> </a:t>
            </a:r>
            <a:r>
              <a:rPr lang="it-IT" sz="2000" dirty="0" smtClean="0"/>
              <a:t>Peggiorerà il</a:t>
            </a:r>
            <a:r>
              <a:rPr lang="it-IT" sz="2000" i="1" dirty="0" smtClean="0"/>
              <a:t> trend </a:t>
            </a:r>
            <a:r>
              <a:rPr lang="it-IT" sz="2000" dirty="0" smtClean="0"/>
              <a:t>di crescita </a:t>
            </a:r>
            <a:r>
              <a:rPr lang="it-IT" sz="2000" b="0" dirty="0" smtClean="0"/>
              <a:t>congiunturale (2015) delle province meno competitive già dal 1° anno successivo all’Expo.</a:t>
            </a:r>
          </a:p>
          <a:p>
            <a:pPr algn="just"/>
            <a:endParaRPr lang="it-IT" sz="2000" b="0" dirty="0" smtClean="0"/>
          </a:p>
          <a:p>
            <a:pPr algn="just"/>
            <a:r>
              <a:rPr lang="it-IT" sz="1600" dirty="0" smtClean="0"/>
              <a:t> </a:t>
            </a:r>
            <a:r>
              <a:rPr lang="it-IT" dirty="0" smtClean="0"/>
              <a:t>-</a:t>
            </a:r>
            <a:r>
              <a:rPr lang="it-IT" sz="1500" b="0" dirty="0" smtClean="0"/>
              <a:t>  </a:t>
            </a:r>
            <a:r>
              <a:rPr lang="it-IT" sz="2000" dirty="0"/>
              <a:t>M</a:t>
            </a:r>
            <a:r>
              <a:rPr lang="it-IT" sz="2000" dirty="0" smtClean="0"/>
              <a:t>ancata destagionalizzazione</a:t>
            </a:r>
            <a:r>
              <a:rPr lang="it-IT" sz="2000" b="0" dirty="0" smtClean="0"/>
              <a:t>. Il periodo di apertura di Expo coincide con la stagione in cui le strutture – tranne Milano – sono già abbastanza piene. Non si sfrutta la destagionalizzazione.</a:t>
            </a:r>
          </a:p>
          <a:p>
            <a:pPr algn="just"/>
            <a:endParaRPr lang="it-IT" sz="2000" b="0" dirty="0"/>
          </a:p>
          <a:p>
            <a:pPr algn="just"/>
            <a:r>
              <a:rPr lang="it-IT" sz="1500" dirty="0"/>
              <a:t> </a:t>
            </a:r>
            <a:r>
              <a:rPr lang="it-IT" sz="2000" dirty="0"/>
              <a:t>-</a:t>
            </a:r>
            <a:r>
              <a:rPr lang="it-IT" sz="1500" dirty="0"/>
              <a:t> </a:t>
            </a:r>
            <a:r>
              <a:rPr lang="it-IT" sz="2000" b="0" dirty="0"/>
              <a:t>In termini assoluti </a:t>
            </a:r>
            <a:r>
              <a:rPr lang="it-IT" sz="2000" dirty="0"/>
              <a:t>le altre province rispetto a Milano vedranno tornare arrivi e presenze agli stessi livelli </a:t>
            </a:r>
            <a:r>
              <a:rPr lang="it-IT" sz="2000" dirty="0" err="1"/>
              <a:t>pre</a:t>
            </a:r>
            <a:r>
              <a:rPr lang="it-IT" sz="2000" dirty="0"/>
              <a:t>-Expo del </a:t>
            </a:r>
            <a:r>
              <a:rPr lang="it-IT" sz="2000" dirty="0" smtClean="0"/>
              <a:t>2014.</a:t>
            </a:r>
            <a:endParaRPr lang="it-IT" sz="2000" b="0" dirty="0"/>
          </a:p>
          <a:p>
            <a:pPr algn="just"/>
            <a:endParaRPr lang="it-IT" sz="1500" dirty="0"/>
          </a:p>
          <a:p>
            <a:endParaRPr lang="it-IT" sz="1600" b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95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4629-A04D-0641-BF06-9790AF63B7B7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AIBBA&amp;AgICAV Presentation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831F-49B3-454E-847E-08C70E13956B}" type="slidenum">
              <a:rPr lang="it-IT"/>
              <a:pPr/>
              <a:t>34</a:t>
            </a:fld>
            <a:endParaRPr lang="it-IT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404813"/>
            <a:ext cx="3668712" cy="4610100"/>
          </a:xfrm>
          <a:noFill/>
          <a:ln/>
        </p:spPr>
        <p:txBody>
          <a:bodyPr/>
          <a:lstStyle/>
          <a:p>
            <a:endParaRPr lang="it-IT" sz="3000"/>
          </a:p>
          <a:p>
            <a:pPr algn="ctr">
              <a:buFont typeface="Wingdings" charset="0"/>
              <a:buNone/>
            </a:pPr>
            <a:r>
              <a:rPr lang="it-IT" sz="4400">
                <a:solidFill>
                  <a:srgbClr val="000066"/>
                </a:solidFill>
              </a:rPr>
              <a:t>The End</a:t>
            </a:r>
          </a:p>
        </p:txBody>
      </p:sp>
      <p:pic>
        <p:nvPicPr>
          <p:cNvPr id="95247" name="Picture 15" descr="logo-agicavaibb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881188"/>
            <a:ext cx="3670300" cy="397351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66423"/>
      </p:ext>
    </p:extLst>
  </p:cSld>
  <p:clrMapOvr>
    <a:masterClrMapping/>
  </p:clrMapOvr>
  <p:transition xmlns:p14="http://schemas.microsoft.com/office/powerpoint/2010/main" advClick="0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077A-AE93-8A42-A5EC-CF01938AF99B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AIBBA&amp;AgICAV Presentation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E56F-5024-6E4F-815A-62B54536738C}" type="slidenum">
              <a:rPr lang="it-IT"/>
              <a:pPr/>
              <a:t>4</a:t>
            </a:fld>
            <a:endParaRPr lang="it-IT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2384425"/>
            <a:ext cx="7491412" cy="1143000"/>
          </a:xfrm>
          <a:noFill/>
          <a:ln/>
        </p:spPr>
        <p:txBody>
          <a:bodyPr/>
          <a:lstStyle/>
          <a:p>
            <a:pPr algn="ctr"/>
            <a:r>
              <a:rPr lang="it-IT"/>
              <a:t>I numeri del B&amp;B in Italia</a:t>
            </a:r>
          </a:p>
        </p:txBody>
      </p:sp>
      <p:pic>
        <p:nvPicPr>
          <p:cNvPr id="172037" name="Picture 5" descr="logo-agicavaibb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5229225"/>
            <a:ext cx="1022350" cy="11064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101B-50FE-7740-9439-0E361BBE9F71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10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AIBBA&amp;AgICAV Presentation</a:t>
            </a:r>
          </a:p>
        </p:txBody>
      </p:sp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109-DB70-6641-BFF6-4DEFE0117FA8}" type="slidenum">
              <a:rPr lang="it-IT"/>
              <a:pPr/>
              <a:t>5</a:t>
            </a:fld>
            <a:endParaRPr lang="it-IT"/>
          </a:p>
        </p:txBody>
      </p:sp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2339752" y="152636"/>
            <a:ext cx="587214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4400" b="0" dirty="0" smtClean="0">
                <a:solidFill>
                  <a:srgbClr val="000066"/>
                </a:solidFill>
              </a:rPr>
              <a:t>Extralberghiero:</a:t>
            </a:r>
          </a:p>
          <a:p>
            <a:r>
              <a:rPr lang="it-IT" sz="4400" b="0" dirty="0">
                <a:solidFill>
                  <a:srgbClr val="000066"/>
                </a:solidFill>
              </a:rPr>
              <a:t>u</a:t>
            </a:r>
            <a:r>
              <a:rPr lang="it-IT" sz="4400" b="0" dirty="0" smtClean="0">
                <a:solidFill>
                  <a:srgbClr val="000066"/>
                </a:solidFill>
              </a:rPr>
              <a:t>n </a:t>
            </a:r>
            <a:r>
              <a:rPr lang="it-IT" sz="4400" b="0" dirty="0">
                <a:solidFill>
                  <a:srgbClr val="000066"/>
                </a:solidFill>
              </a:rPr>
              <a:t>fenomeno in </a:t>
            </a:r>
            <a:r>
              <a:rPr lang="it-IT" sz="4400" b="0" dirty="0" smtClean="0">
                <a:solidFill>
                  <a:srgbClr val="000066"/>
                </a:solidFill>
              </a:rPr>
              <a:t>crescita*</a:t>
            </a:r>
            <a:endParaRPr lang="it-IT" sz="4400" b="0" dirty="0">
              <a:solidFill>
                <a:srgbClr val="000066"/>
              </a:solidFill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184525" y="1714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it-IT"/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403648" y="1808820"/>
            <a:ext cx="7104063" cy="498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l"/>
            </a:pPr>
            <a:r>
              <a:rPr lang="it-IT" sz="2400" b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it-IT" b="0" dirty="0">
                <a:solidFill>
                  <a:srgbClr val="000066"/>
                </a:solidFill>
                <a:latin typeface="Arial" charset="0"/>
              </a:rPr>
              <a:t>Dal 2000 ad oggi l’offerta 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di </a:t>
            </a:r>
            <a:r>
              <a:rPr lang="it-IT" dirty="0" smtClean="0">
                <a:solidFill>
                  <a:srgbClr val="000066"/>
                </a:solidFill>
                <a:latin typeface="Arial" charset="0"/>
              </a:rPr>
              <a:t>Bed and Breakfast 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in </a:t>
            </a:r>
            <a:r>
              <a:rPr lang="it-IT" b="0" dirty="0">
                <a:solidFill>
                  <a:srgbClr val="000066"/>
                </a:solidFill>
                <a:latin typeface="Arial" charset="0"/>
              </a:rPr>
              <a:t>Italia 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è passata </a:t>
            </a:r>
            <a:r>
              <a:rPr lang="it-IT" dirty="0" smtClean="0">
                <a:solidFill>
                  <a:srgbClr val="000066"/>
                </a:solidFill>
                <a:latin typeface="Arial" charset="0"/>
              </a:rPr>
              <a:t>da 0 a 25.000 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esercizi, quello degli </a:t>
            </a:r>
            <a:r>
              <a:rPr lang="it-IT" dirty="0" smtClean="0">
                <a:solidFill>
                  <a:srgbClr val="000066"/>
                </a:solidFill>
                <a:latin typeface="Arial" charset="0"/>
              </a:rPr>
              <a:t>appartamenti in affitto 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da 30.000 a 75.000 </a:t>
            </a:r>
            <a:r>
              <a:rPr lang="it-IT" sz="2400" dirty="0" smtClean="0">
                <a:solidFill>
                  <a:srgbClr val="000066"/>
                </a:solidFill>
                <a:latin typeface="Arial" charset="0"/>
              </a:rPr>
              <a:t>(+150%)</a:t>
            </a:r>
            <a:r>
              <a:rPr lang="it-IT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con una media di circa 5 posti letto ad esercizio. I letti sono cresciuti in totale di 122.000 unità.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l"/>
            </a:pPr>
            <a:endParaRPr lang="it-IT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l"/>
            </a:pP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 Dal 2000 ad oggi l’offerta di </a:t>
            </a:r>
            <a:r>
              <a:rPr lang="it-IT" dirty="0" smtClean="0">
                <a:solidFill>
                  <a:srgbClr val="000066"/>
                </a:solidFill>
                <a:latin typeface="Arial" charset="0"/>
              </a:rPr>
              <a:t>Hotels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 in Italia è passata da 30.000 a 33.500 esercizi </a:t>
            </a:r>
            <a:r>
              <a:rPr lang="it-IT" sz="2400" dirty="0" smtClean="0">
                <a:solidFill>
                  <a:srgbClr val="000066"/>
                </a:solidFill>
                <a:latin typeface="Arial" charset="0"/>
              </a:rPr>
              <a:t>(+12%)</a:t>
            </a:r>
            <a:r>
              <a:rPr lang="it-IT" sz="2000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con una media di circa 67 posti letto ad esercizio. I letti sono cresciuti in totale di circa 200.000 unità.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</a:pPr>
            <a:endParaRPr lang="it-IT" dirty="0" smtClean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l"/>
            </a:pP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Dal 2000 ad oggi l’offerta di </a:t>
            </a:r>
            <a:r>
              <a:rPr lang="it-IT" dirty="0" smtClean="0">
                <a:solidFill>
                  <a:srgbClr val="000066"/>
                </a:solidFill>
                <a:latin typeface="Arial" charset="0"/>
              </a:rPr>
              <a:t>Extralberghiero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 in Italia è passata da 75.000 a 123.500 esercizi </a:t>
            </a:r>
            <a:r>
              <a:rPr lang="it-IT" sz="2400" dirty="0" smtClean="0">
                <a:solidFill>
                  <a:srgbClr val="000066"/>
                </a:solidFill>
                <a:latin typeface="Arial" charset="0"/>
              </a:rPr>
              <a:t>(+64%)</a:t>
            </a:r>
            <a:r>
              <a:rPr lang="it-IT" b="0" dirty="0" smtClean="0">
                <a:solidFill>
                  <a:srgbClr val="000066"/>
                </a:solidFill>
                <a:latin typeface="Arial" charset="0"/>
              </a:rPr>
              <a:t>, con una media di circa 20 posti letto ad esercizio. I letti sono cresciuti in totale di 250.000 unità.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l"/>
            </a:pPr>
            <a:endParaRPr lang="it-IT" b="0" dirty="0" smtClean="0">
              <a:solidFill>
                <a:srgbClr val="000066"/>
              </a:solidFill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l"/>
            </a:pPr>
            <a:endParaRPr lang="it-IT" dirty="0"/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2771800" y="5985284"/>
            <a:ext cx="1646672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None/>
            </a:pPr>
            <a:r>
              <a:rPr lang="it-IT" sz="1200" i="1" dirty="0"/>
              <a:t>*Dati ISTAT </a:t>
            </a:r>
            <a:r>
              <a:rPr lang="it-IT" sz="1200" i="1" dirty="0" smtClean="0"/>
              <a:t>e AIBBA</a:t>
            </a:r>
            <a:endParaRPr lang="it-IT" sz="1200" i="1" dirty="0"/>
          </a:p>
          <a:p>
            <a:pPr algn="l"/>
            <a:endParaRPr lang="it-IT" sz="1200" dirty="0"/>
          </a:p>
        </p:txBody>
      </p:sp>
      <p:pic>
        <p:nvPicPr>
          <p:cNvPr id="179209" name="Picture 9" descr="logo-agicavaib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6093296"/>
            <a:ext cx="6143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B0CA-F870-F841-A545-85C074D24B15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AIBBA&amp;AgICAV Presentation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AA5-706F-594D-9213-B9561A6C391D}" type="slidenum">
              <a:rPr lang="it-IT"/>
              <a:pPr/>
              <a:t>6</a:t>
            </a:fld>
            <a:endParaRPr lang="it-IT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684" y="4005064"/>
            <a:ext cx="7491412" cy="1143000"/>
          </a:xfrm>
          <a:noFill/>
          <a:ln/>
        </p:spPr>
        <p:txBody>
          <a:bodyPr/>
          <a:lstStyle/>
          <a:p>
            <a:pPr algn="ctr"/>
            <a:r>
              <a:rPr lang="it-IT" sz="4000" dirty="0" smtClean="0"/>
              <a:t>Numeri di Expo 2015</a:t>
            </a:r>
            <a:endParaRPr lang="it-IT" sz="4000" dirty="0"/>
          </a:p>
        </p:txBody>
      </p:sp>
      <p:pic>
        <p:nvPicPr>
          <p:cNvPr id="114694" name="Picture 6" descr="logo-agicavaibb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5265738"/>
            <a:ext cx="1085850" cy="117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828980" y="2096852"/>
            <a:ext cx="3839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Nella dinamica dei flussi turistici, </a:t>
            </a:r>
          </a:p>
          <a:p>
            <a:r>
              <a:rPr lang="it-IT" sz="2000" dirty="0" smtClean="0"/>
              <a:t>Expo quale influenza avrà? 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872716"/>
            <a:ext cx="3060340" cy="3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/>
              <a:t>Numeri di Expo 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11660" y="980728"/>
            <a:ext cx="6816228" cy="4929336"/>
          </a:xfrm>
        </p:spPr>
        <p:txBody>
          <a:bodyPr/>
          <a:lstStyle/>
          <a:p>
            <a:endParaRPr lang="it-IT" sz="1600" dirty="0" smtClean="0"/>
          </a:p>
          <a:p>
            <a:r>
              <a:rPr lang="it-IT" sz="1600" dirty="0" smtClean="0"/>
              <a:t>Durata </a:t>
            </a:r>
            <a:r>
              <a:rPr lang="it-IT" sz="1600" dirty="0"/>
              <a:t>della manifestazione</a:t>
            </a:r>
            <a:r>
              <a:rPr lang="it-IT" sz="1600" b="0" dirty="0"/>
              <a:t>: 6 mesi, da venerdì 1° maggio a sabato 31 ottobre 2015</a:t>
            </a:r>
            <a:br>
              <a:rPr lang="it-IT" sz="1600" b="0" dirty="0"/>
            </a:br>
            <a:endParaRPr lang="it-IT" sz="1600" dirty="0"/>
          </a:p>
          <a:p>
            <a:r>
              <a:rPr lang="it-IT" sz="1600" dirty="0" smtClean="0"/>
              <a:t>Visitatori </a:t>
            </a:r>
            <a:r>
              <a:rPr lang="it-IT" sz="1600" dirty="0"/>
              <a:t>stimati: </a:t>
            </a:r>
            <a:r>
              <a:rPr lang="it-IT" sz="1600" b="0" dirty="0"/>
              <a:t>21 milioni di visitatori attesi (circa 30% stranieri</a:t>
            </a:r>
            <a:r>
              <a:rPr lang="it-IT" sz="1600" b="0" dirty="0" smtClean="0"/>
              <a:t>). Attualmente: 6 milioni di arrivi annui a Milano e 13 milioni e mezzo in Lombardia.</a:t>
            </a:r>
          </a:p>
          <a:p>
            <a:endParaRPr lang="it-IT" sz="1600" b="0" dirty="0" smtClean="0"/>
          </a:p>
          <a:p>
            <a:r>
              <a:rPr lang="it-IT" sz="1600" dirty="0" smtClean="0"/>
              <a:t>Ricettività </a:t>
            </a:r>
            <a:r>
              <a:rPr lang="it-IT" sz="1600" dirty="0"/>
              <a:t>disponibile: </a:t>
            </a:r>
            <a:r>
              <a:rPr lang="it-IT" sz="1600" b="0" dirty="0"/>
              <a:t>500.000 posti letto nell’arco di 90 minuti di percorrenza da </a:t>
            </a:r>
            <a:r>
              <a:rPr lang="it-IT" sz="1600" b="0" dirty="0" smtClean="0"/>
              <a:t>Milano</a:t>
            </a:r>
          </a:p>
          <a:p>
            <a:endParaRPr lang="it-IT" sz="1600" b="0" dirty="0"/>
          </a:p>
          <a:p>
            <a:r>
              <a:rPr lang="it-IT" sz="1600" dirty="0" smtClean="0"/>
              <a:t>Oltre </a:t>
            </a:r>
            <a:r>
              <a:rPr lang="it-IT" sz="1600" dirty="0"/>
              <a:t>100 tour operator internazionali </a:t>
            </a:r>
            <a:r>
              <a:rPr lang="it-IT" sz="1600" b="0" dirty="0"/>
              <a:t>hanno confermato il loro interesse a sviluppare pacchetti turistici integrati</a:t>
            </a:r>
            <a:br>
              <a:rPr lang="it-IT" sz="1600" b="0" dirty="0"/>
            </a:br>
            <a:r>
              <a:rPr lang="it-IT" sz="1600" dirty="0" smtClean="0"/>
              <a:t> - Fiera di interesse: BIT 2015 (febbraio 2015)</a:t>
            </a:r>
          </a:p>
          <a:p>
            <a:endParaRPr lang="it-IT" sz="1600" dirty="0" smtClean="0"/>
          </a:p>
          <a:p>
            <a:r>
              <a:rPr lang="it-IT" sz="1600" dirty="0"/>
              <a:t>Espositori stimati:</a:t>
            </a:r>
            <a:br>
              <a:rPr lang="it-IT" sz="1600" dirty="0"/>
            </a:br>
            <a:r>
              <a:rPr lang="it-IT" sz="1600" dirty="0"/>
              <a:t>• 130 Paesi</a:t>
            </a:r>
            <a:br>
              <a:rPr lang="it-IT" sz="1600" dirty="0"/>
            </a:br>
            <a:r>
              <a:rPr lang="it-IT" sz="1600" dirty="0"/>
              <a:t>• 60 Partecipanti Corporate (nazionali ed internazionali)</a:t>
            </a:r>
            <a:br>
              <a:rPr lang="it-IT" sz="1600" dirty="0"/>
            </a:br>
            <a:r>
              <a:rPr lang="it-IT" sz="1600" dirty="0"/>
              <a:t>• 10 organizzazioni internazionali</a:t>
            </a:r>
            <a:br>
              <a:rPr lang="it-IT" sz="1600" dirty="0"/>
            </a:br>
            <a:endParaRPr lang="it-IT" sz="1600" b="0" dirty="0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69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88132"/>
          </a:xfrm>
        </p:spPr>
        <p:txBody>
          <a:bodyPr/>
          <a:lstStyle/>
          <a:p>
            <a:pPr algn="ctr"/>
            <a:r>
              <a:rPr lang="it-IT" sz="4000" dirty="0"/>
              <a:t>Numeri di Expo 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11660" y="1196752"/>
            <a:ext cx="7092788" cy="4929336"/>
          </a:xfrm>
        </p:spPr>
        <p:txBody>
          <a:bodyPr/>
          <a:lstStyle/>
          <a:p>
            <a:r>
              <a:rPr lang="it-IT" sz="1600" dirty="0" smtClean="0"/>
              <a:t>Investimenti </a:t>
            </a:r>
            <a:r>
              <a:rPr lang="it-IT" sz="1600" dirty="0"/>
              <a:t>complessivi:</a:t>
            </a:r>
            <a:br>
              <a:rPr lang="it-IT" sz="1600" dirty="0"/>
            </a:br>
            <a:r>
              <a:rPr lang="it-IT" sz="1600" b="0" dirty="0"/>
              <a:t>• a livello urbano e regionale: 11,8 </a:t>
            </a:r>
            <a:r>
              <a:rPr lang="it-IT" sz="1600" b="0" dirty="0" err="1"/>
              <a:t>mld</a:t>
            </a:r>
            <a:r>
              <a:rPr lang="it-IT" sz="1600" b="0" dirty="0"/>
              <a:t> di €</a:t>
            </a:r>
            <a:br>
              <a:rPr lang="it-IT" sz="1600" b="0" dirty="0"/>
            </a:br>
            <a:r>
              <a:rPr lang="it-IT" sz="1600" b="0" dirty="0"/>
              <a:t>• per il sito espositivo: 1,7 </a:t>
            </a:r>
            <a:r>
              <a:rPr lang="it-IT" sz="1600" b="0" dirty="0" err="1"/>
              <a:t>mld</a:t>
            </a:r>
            <a:r>
              <a:rPr lang="it-IT" sz="1600" b="0" dirty="0"/>
              <a:t> di €</a:t>
            </a:r>
            <a:br>
              <a:rPr lang="it-IT" sz="1600" b="0" dirty="0"/>
            </a:br>
            <a:endParaRPr lang="it-IT" sz="1600" dirty="0" smtClean="0"/>
          </a:p>
          <a:p>
            <a:r>
              <a:rPr lang="it-IT" sz="1600" dirty="0" smtClean="0"/>
              <a:t>Benefici </a:t>
            </a:r>
            <a:r>
              <a:rPr lang="it-IT" sz="1600" dirty="0"/>
              <a:t>economici stimati </a:t>
            </a:r>
            <a:r>
              <a:rPr lang="it-IT" sz="1600" b="0" dirty="0"/>
              <a:t>per il territorio: oltre 34 </a:t>
            </a:r>
            <a:r>
              <a:rPr lang="it-IT" sz="1600" b="0" dirty="0" err="1"/>
              <a:t>mld</a:t>
            </a:r>
            <a:r>
              <a:rPr lang="it-IT" sz="1600" b="0" dirty="0"/>
              <a:t> di € </a:t>
            </a:r>
            <a:endParaRPr lang="it-IT" sz="1600" b="0" dirty="0" smtClean="0"/>
          </a:p>
          <a:p>
            <a:endParaRPr lang="it-IT" sz="1600" b="0" dirty="0"/>
          </a:p>
          <a:p>
            <a:r>
              <a:rPr lang="it-IT" sz="1600" dirty="0" smtClean="0"/>
              <a:t>Area </a:t>
            </a:r>
            <a:r>
              <a:rPr lang="it-IT" sz="1600" dirty="0"/>
              <a:t>del sito espositivo: 1,1 milioni di mq</a:t>
            </a:r>
            <a:br>
              <a:rPr lang="it-IT" sz="1600" dirty="0"/>
            </a:br>
            <a:r>
              <a:rPr lang="it-IT" sz="1600" b="0" dirty="0" smtClean="0"/>
              <a:t>Collocata </a:t>
            </a:r>
            <a:r>
              <a:rPr lang="it-IT" sz="1600" b="0" dirty="0"/>
              <a:t>a Nord-Ovest della città, in un’area adiacente il nuovo complesso fieristico di Rho-Pero. Misurerà complessivamente 110 ettari (contro una superficie complessiva, comprensiva dei servizi di supporto, pari a 200 ettari).</a:t>
            </a:r>
            <a:br>
              <a:rPr lang="it-IT" sz="1600" b="0" dirty="0"/>
            </a:br>
            <a:r>
              <a:rPr lang="it-IT" sz="1600" b="0" dirty="0"/>
              <a:t>La pianta del sito è sviluppata intorno a due assi principali, Cardo e </a:t>
            </a:r>
            <a:r>
              <a:rPr lang="it-IT" sz="1600" b="0" dirty="0" smtClean="0"/>
              <a:t>Decumano.</a:t>
            </a:r>
          </a:p>
          <a:p>
            <a:endParaRPr lang="it-IT" sz="1600" b="0" dirty="0"/>
          </a:p>
          <a:p>
            <a:r>
              <a:rPr lang="it-IT" sz="1600" dirty="0" smtClean="0"/>
              <a:t>Eventi </a:t>
            </a:r>
            <a:r>
              <a:rPr lang="it-IT" sz="1600" dirty="0"/>
              <a:t>previsti: diverse migliaia nell’arco dei 6 mesi</a:t>
            </a:r>
            <a:r>
              <a:rPr lang="it-IT" sz="1600" b="0" dirty="0"/>
              <a:t>, cui si aggiungeranno gli eventi promozionali nel percorso di avvicinamento. Il cartellone degli eventi potrà comprendere anche manifestazioni che si svolgeranno fuori dalla città di Milano e dalla Lombardia.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9C9-53BF-D74D-A779-F29F724972BD}" type="datetime1">
              <a:rPr lang="it-IT" smtClean="0"/>
              <a:pPr/>
              <a:t>24/11/14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AIBBA&amp;AgICAV</a:t>
            </a:r>
            <a:r>
              <a:rPr lang="it-IT" dirty="0" smtClean="0"/>
              <a:t> Presentation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49B7-6A48-E74D-844B-16654F4B7ED9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97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B0CA-F870-F841-A545-85C074D24B15}" type="datetime1">
              <a:rPr lang="it-IT"/>
              <a:pPr/>
              <a:t>24/11/14</a:t>
            </a:fld>
            <a:endParaRPr lang="it-IT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AIBBA&amp;AgICAV Presentation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AA5-706F-594D-9213-B9561A6C391D}" type="slidenum">
              <a:rPr lang="it-IT"/>
              <a:pPr/>
              <a:t>9</a:t>
            </a:fld>
            <a:endParaRPr lang="it-IT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861048"/>
            <a:ext cx="7164796" cy="1143000"/>
          </a:xfrm>
          <a:noFill/>
          <a:ln/>
        </p:spPr>
        <p:txBody>
          <a:bodyPr/>
          <a:lstStyle/>
          <a:p>
            <a:pPr algn="ctr"/>
            <a:r>
              <a:rPr lang="it-IT" sz="4000" dirty="0" smtClean="0"/>
              <a:t>Statistiche</a:t>
            </a:r>
            <a:br>
              <a:rPr lang="it-IT" sz="4000" dirty="0" smtClean="0"/>
            </a:br>
            <a:r>
              <a:rPr lang="it-IT" sz="2000" i="1" dirty="0" smtClean="0"/>
              <a:t>(Fonti: </a:t>
            </a:r>
            <a:r>
              <a:rPr lang="it-IT" sz="2000" i="1" dirty="0"/>
              <a:t>elaborazione </a:t>
            </a:r>
            <a:r>
              <a:rPr lang="it-IT" sz="2000" i="1" dirty="0" smtClean="0"/>
              <a:t>Fondazione </a:t>
            </a:r>
            <a:r>
              <a:rPr lang="it-IT" sz="2000" i="1" dirty="0"/>
              <a:t>Einaudi </a:t>
            </a:r>
            <a:r>
              <a:rPr lang="it-IT" sz="2000" i="1" dirty="0" smtClean="0"/>
              <a:t>su </a:t>
            </a:r>
            <a:r>
              <a:rPr lang="it-IT" sz="2000" i="1" dirty="0"/>
              <a:t>dati </a:t>
            </a:r>
            <a:r>
              <a:rPr lang="it-IT" sz="2000" i="1" dirty="0" smtClean="0"/>
              <a:t>Istat</a:t>
            </a:r>
            <a:br>
              <a:rPr lang="it-IT" sz="2000" i="1" dirty="0" smtClean="0"/>
            </a:br>
            <a:r>
              <a:rPr lang="it-IT" sz="2000" i="1" dirty="0" smtClean="0"/>
              <a:t> dati ISTAT 1998 - 2012) 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pic>
        <p:nvPicPr>
          <p:cNvPr id="114694" name="Picture 6" descr="logo-agicavaibb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5265738"/>
            <a:ext cx="1085850" cy="117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944724"/>
            <a:ext cx="3556000" cy="228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692696"/>
            <a:ext cx="1116124" cy="11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4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apporto sull'evoluzione o sullo stato del progetto">
  <a:themeElements>
    <a:clrScheme name="Rapporto sull'evoluzione o sullo stato del progetto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apporto sull'evoluzione o sullo stato del progetto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Rapporto sull'evoluzione o sullo stato del progetto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pporto sull'evoluzione o sullo stato del progetto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pporto sull'evoluzione o sullo stato del progetto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18025</TotalTime>
  <Words>1776</Words>
  <Application>Microsoft Macintosh PowerPoint</Application>
  <PresentationFormat>Presentazione su schermo (4:3)</PresentationFormat>
  <Paragraphs>277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Rapporto sull'evoluzione o sullo stato del progetto</vt:lpstr>
      <vt:lpstr> L’evoluzione della ricettività extralberghiera B&amp;B/Affittacamere/Appartamenti Turistici in Italia e Lombardia: l’Expo 2015 come volano di sviluppo?</vt:lpstr>
      <vt:lpstr>Presentazione di PowerPoint</vt:lpstr>
      <vt:lpstr>Menu</vt:lpstr>
      <vt:lpstr>I numeri del B&amp;B in Italia</vt:lpstr>
      <vt:lpstr>Presentazione di PowerPoint</vt:lpstr>
      <vt:lpstr>Numeri di Expo 2015</vt:lpstr>
      <vt:lpstr>Numeri di Expo 2015</vt:lpstr>
      <vt:lpstr>Numeri di Expo 2015</vt:lpstr>
      <vt:lpstr>Statistiche (Fonti: elaborazione Fondazione Einaudi su dati Istat  dati ISTAT 1998 - 2012)  </vt:lpstr>
      <vt:lpstr>La tesi di queste slides</vt:lpstr>
      <vt:lpstr>Cosa porterà Expo 2015</vt:lpstr>
      <vt:lpstr>Cosa porterà Expo 2015</vt:lpstr>
      <vt:lpstr>Cosa porterà Expo 2015</vt:lpstr>
      <vt:lpstr>Numeri di Expo 2015 Domande….</vt:lpstr>
      <vt:lpstr>Presentazione di PowerPoint</vt:lpstr>
      <vt:lpstr>Giubileo 2000</vt:lpstr>
      <vt:lpstr>Giubileo 2000</vt:lpstr>
      <vt:lpstr>Giubileo 2000</vt:lpstr>
      <vt:lpstr>Giubileo 2000</vt:lpstr>
      <vt:lpstr>Giubileo 2000</vt:lpstr>
      <vt:lpstr>Giubileo 2000</vt:lpstr>
      <vt:lpstr>Giubileo 2000</vt:lpstr>
      <vt:lpstr>Presenze province Lombarde 2008-2012 e Province più      e meno      virtuose pre-Expo</vt:lpstr>
      <vt:lpstr>Cremona e Mantova come Viterbo o come Frosinone?</vt:lpstr>
      <vt:lpstr>Cremona e Mantova come Viterbo o come Frosinone?</vt:lpstr>
      <vt:lpstr>Monza o Como come Rieti e Latina?</vt:lpstr>
      <vt:lpstr>Presenze e posti letto - Giubileo</vt:lpstr>
      <vt:lpstr>Aumento posti letto – Giubileo 2000</vt:lpstr>
      <vt:lpstr>Permanenze medie – Giubileo 2000</vt:lpstr>
      <vt:lpstr>Le dinamiche probabili in Lombardia – Expo 2015</vt:lpstr>
      <vt:lpstr>Le dinamiche probabili in Lombardia – Expo 2015</vt:lpstr>
      <vt:lpstr>Conclusioni – Plus (+)</vt:lpstr>
      <vt:lpstr>Conclusioni – Minus (-)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Stefano</cp:lastModifiedBy>
  <cp:revision>197</cp:revision>
  <cp:lastPrinted>1601-01-01T00:00:00Z</cp:lastPrinted>
  <dcterms:created xsi:type="dcterms:W3CDTF">1601-01-01T00:00:00Z</dcterms:created>
  <dcterms:modified xsi:type="dcterms:W3CDTF">2014-11-24T14:55:59Z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1040</vt:i4>
  </property>
</Properties>
</file>